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8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2192000" cy="6858000"/>
  <p:notesSz cx="6858000" cy="9144000"/>
  <p:embeddedFontLst>
    <p:embeddedFont>
      <p:font typeface="Arial Black" panose="020B0A04020102020204" pitchFamily="34" charset="0"/>
      <p:regular r:id="rId20"/>
      <p:bold r:id="rId21"/>
    </p:embeddedFont>
    <p:embeddedFont>
      <p:font typeface="Roboto Mono" panose="020B0600000101010101" charset="0"/>
      <p:regular r:id="rId22"/>
      <p:bold r:id="rId23"/>
      <p:italic r:id="rId24"/>
      <p:boldItalic r:id="rId25"/>
    </p:embeddedFont>
    <p:embeddedFont>
      <p:font typeface="Noto Sans KR" panose="020B0200000000000000" pitchFamily="50" charset="-127"/>
      <p:regular r:id="rId26"/>
      <p:bold r:id="rId27"/>
    </p:embeddedFont>
    <p:embeddedFont>
      <p:font typeface="Poppins" panose="020B0600000101010101" charset="0"/>
      <p:regular r:id="rId28"/>
      <p:bold r:id="rId29"/>
      <p:italic r:id="rId30"/>
      <p:boldItalic r:id="rId31"/>
    </p:embeddedFont>
    <p:embeddedFont>
      <p:font typeface="Noto Sans KR Medium" panose="020B0200000000000000" pitchFamily="50" charset="-127"/>
      <p:regular r:id="rId32"/>
    </p:embeddedFont>
    <p:embeddedFont>
      <p:font typeface="Calibri" panose="020F0502020204030204" pitchFamily="34" charset="0"/>
      <p:regular r:id="rId33"/>
      <p:bold r:id="rId34"/>
      <p:italic r:id="rId35"/>
      <p:boldItalic r:id="rId36"/>
    </p:embeddedFont>
    <p:embeddedFont>
      <p:font typeface="Lato" panose="020B0600000101010101" charset="0"/>
      <p:regular r:id="rId37"/>
      <p:bold r:id="rId38"/>
      <p:italic r:id="rId39"/>
      <p:boldItalic r:id="rId40"/>
    </p:embeddedFont>
    <p:embeddedFont>
      <p:font typeface="Noto Sans KR Black" panose="020B0200000000000000" pitchFamily="50" charset="-127"/>
      <p:bold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860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852" y="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9" Type="http://schemas.openxmlformats.org/officeDocument/2006/relationships/font" Target="fonts/font20.fntdata"/><Relationship Id="rId21" Type="http://schemas.openxmlformats.org/officeDocument/2006/relationships/font" Target="fonts/font2.fntdata"/><Relationship Id="rId34" Type="http://schemas.openxmlformats.org/officeDocument/2006/relationships/font" Target="fonts/font15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font" Target="fonts/font18.fntdata"/><Relationship Id="rId40" Type="http://schemas.openxmlformats.org/officeDocument/2006/relationships/font" Target="fonts/font21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font" Target="fonts/font17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font" Target="fonts/font16.fntdata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font" Target="fonts/font14.fntdata"/><Relationship Id="rId38" Type="http://schemas.openxmlformats.org/officeDocument/2006/relationships/font" Target="fonts/font19.fntdata"/><Relationship Id="rId20" Type="http://schemas.openxmlformats.org/officeDocument/2006/relationships/font" Target="fonts/font1.fntdata"/><Relationship Id="rId41" Type="http://schemas.openxmlformats.org/officeDocument/2006/relationships/font" Target="fonts/font2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6" name="Google Shape;7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03" name="Google Shape;20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22" name="Google Shape;22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35" name="Google Shape;23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49" name="Google Shape;249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60" name="Google Shape;26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71" name="Google Shape;271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85" name="Google Shape;285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99" name="Google Shape;299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0" name="Google Shape;11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2" name="Google Shape;12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99aeb2c3a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g399aeb2c3a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99aeb2c3a7_1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g399aeb2c3a7_1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99aeb2c3a7_1_1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g399aeb2c3a7_1_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399aeb2c3a7_1_2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g399aeb2c3a7_1_2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8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8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9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9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58" name="Google Shape;58;p9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2"/>
          <p:cNvSpPr txBox="1"/>
          <p:nvPr/>
        </p:nvSpPr>
        <p:spPr>
          <a:xfrm>
            <a:off x="305276" y="2380437"/>
            <a:ext cx="115815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 i="0" u="none" strike="noStrike" cap="none" dirty="0">
                <a:solidFill>
                  <a:srgbClr val="0D47A1"/>
                </a:solidFill>
                <a:latin typeface="Noto Sans KR"/>
                <a:ea typeface="Noto Sans KR"/>
                <a:cs typeface="Noto Sans KR"/>
                <a:sym typeface="Noto Sans KR"/>
              </a:rPr>
              <a:t>OSPF/EIGRP </a:t>
            </a:r>
            <a:r>
              <a:rPr lang="en-US" sz="4500" b="1" i="0" u="none" strike="noStrike" cap="none" dirty="0" err="1">
                <a:solidFill>
                  <a:srgbClr val="0D47A1"/>
                </a:solidFill>
                <a:latin typeface="Noto Sans KR"/>
                <a:ea typeface="Noto Sans KR"/>
                <a:cs typeface="Noto Sans KR"/>
                <a:sym typeface="Noto Sans KR"/>
              </a:rPr>
              <a:t>라우팅</a:t>
            </a:r>
            <a:r>
              <a:rPr lang="en-US" sz="4500" b="1" i="0" u="none" strike="noStrike" cap="none" dirty="0">
                <a:solidFill>
                  <a:srgbClr val="0D47A1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4500" b="1" i="0" u="none" strike="noStrike" cap="none" dirty="0" err="1">
                <a:solidFill>
                  <a:srgbClr val="0D47A1"/>
                </a:solidFill>
                <a:latin typeface="Noto Sans KR"/>
                <a:ea typeface="Noto Sans KR"/>
                <a:cs typeface="Noto Sans KR"/>
                <a:sym typeface="Noto Sans KR"/>
              </a:rPr>
              <a:t>재분배</a:t>
            </a:r>
            <a:r>
              <a:rPr lang="en-US" sz="4500" b="1" i="0" u="none" strike="noStrike" cap="none" dirty="0">
                <a:solidFill>
                  <a:srgbClr val="0D47A1"/>
                </a:solidFill>
                <a:latin typeface="Noto Sans KR"/>
                <a:ea typeface="Noto Sans KR"/>
                <a:cs typeface="Noto Sans KR"/>
                <a:sym typeface="Noto Sans KR"/>
              </a:rPr>
              <a:t> 및 HSRP </a:t>
            </a:r>
            <a:r>
              <a:rPr lang="en-US" sz="4500" b="1" i="0" u="none" strike="noStrike" cap="none" dirty="0" err="1">
                <a:solidFill>
                  <a:srgbClr val="0D47A1"/>
                </a:solidFill>
                <a:latin typeface="Noto Sans KR"/>
                <a:ea typeface="Noto Sans KR"/>
                <a:cs typeface="Noto Sans KR"/>
                <a:sym typeface="Noto Sans KR"/>
              </a:rPr>
              <a:t>이중화</a:t>
            </a:r>
            <a:endParaRPr sz="1400" b="0" i="0" u="none" strike="noStrike" cap="none" dirty="0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79" name="Google Shape;79;p12"/>
          <p:cNvSpPr txBox="1"/>
          <p:nvPr/>
        </p:nvSpPr>
        <p:spPr>
          <a:xfrm>
            <a:off x="581025" y="3586162"/>
            <a:ext cx="11029950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11-Router 시뮬레이션: 재분배, 멀티 에어리어, NAT, HSRP 구현</a:t>
            </a:r>
            <a:endParaRPr sz="1400" b="0" i="0" u="none" strike="noStrike" cap="none">
              <a:solidFill>
                <a:srgbClr val="000000"/>
              </a:solidFill>
              <a:latin typeface="Noto Sans KR Medium" panose="020B0200000000000000" pitchFamily="50" charset="-127"/>
              <a:ea typeface="Noto Sans KR Medium" panose="020B0200000000000000" pitchFamily="50" charset="-127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1"/>
          <p:cNvSpPr txBox="1"/>
          <p:nvPr/>
        </p:nvSpPr>
        <p:spPr>
          <a:xfrm>
            <a:off x="581025" y="1943100"/>
            <a:ext cx="5276850" cy="31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n-US" sz="1350" b="0" i="0" u="none" strike="noStrike" cap="none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L3_Switch_8과 L3_Switch_6가 OSPF Area 1 의 게이트웨이 역할 수행</a:t>
            </a:r>
            <a:endParaRPr sz="1400" b="0" i="0" u="none" strike="noStrike" cap="none">
              <a:solidFill>
                <a:srgbClr val="000000"/>
              </a:solidFill>
              <a:latin typeface="Noto Sans KR Medium" panose="020B0200000000000000" pitchFamily="50" charset="-127"/>
              <a:ea typeface="Noto Sans KR Medium" panose="020B0200000000000000" pitchFamily="50" charset="-127"/>
              <a:sym typeface="Arial"/>
            </a:endParaRPr>
          </a:p>
        </p:txBody>
      </p:sp>
      <p:sp>
        <p:nvSpPr>
          <p:cNvPr id="206" name="Google Shape;206;p21"/>
          <p:cNvSpPr txBox="1"/>
          <p:nvPr/>
        </p:nvSpPr>
        <p:spPr>
          <a:xfrm>
            <a:off x="581025" y="2579924"/>
            <a:ext cx="95250" cy="207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n-US" sz="1350" b="0" i="0" u="none" strike="noStrike" cap="none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•</a:t>
            </a:r>
            <a:endParaRPr sz="1400" b="0" i="0" u="none" strike="noStrike" cap="none">
              <a:solidFill>
                <a:srgbClr val="000000"/>
              </a:solidFill>
              <a:latin typeface="Noto Sans KR Medium" panose="020B0200000000000000" pitchFamily="50" charset="-127"/>
              <a:ea typeface="Noto Sans KR Medium" panose="020B0200000000000000" pitchFamily="50" charset="-127"/>
              <a:sym typeface="Arial"/>
            </a:endParaRPr>
          </a:p>
        </p:txBody>
      </p:sp>
      <p:sp>
        <p:nvSpPr>
          <p:cNvPr id="207" name="Google Shape;207;p21"/>
          <p:cNvSpPr txBox="1"/>
          <p:nvPr/>
        </p:nvSpPr>
        <p:spPr>
          <a:xfrm>
            <a:off x="676275" y="2579924"/>
            <a:ext cx="5086350" cy="623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25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n-US" sz="1350" b="1" i="0" u="none" strike="noStrike" cap="none" dirty="0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SVI (Switch Virtual Interface):</a:t>
            </a:r>
            <a:r>
              <a:rPr lang="en-US" sz="1350" b="0" i="0" u="none" strike="noStrike" cap="none" dirty="0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 VLAN 80 (Staff)과 VLAN 81 (Guest)의 </a:t>
            </a:r>
            <a:r>
              <a:rPr lang="en-US" sz="1350" b="0" i="0" u="none" strike="noStrike" cap="none" dirty="0" err="1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게이트웨이</a:t>
            </a:r>
            <a:r>
              <a:rPr lang="en-US" sz="1350" b="0" i="0" u="none" strike="noStrike" cap="none" dirty="0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(IP)를 </a:t>
            </a:r>
            <a:r>
              <a:rPr lang="en-US" sz="1350" b="0" i="0" u="none" strike="noStrike" cap="none" dirty="0" err="1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SVI에</a:t>
            </a:r>
            <a:r>
              <a:rPr lang="en-US" sz="1350" b="0" i="0" u="none" strike="noStrike" cap="none" dirty="0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 </a:t>
            </a:r>
            <a:r>
              <a:rPr lang="en-US" sz="1350" b="0" i="0" u="none" strike="noStrike" cap="none" dirty="0" err="1" smtClean="0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설정</a:t>
            </a:r>
            <a:endParaRPr sz="1400" b="0" i="0" u="none" strike="noStrike" cap="none" dirty="0">
              <a:solidFill>
                <a:srgbClr val="000000"/>
              </a:solidFill>
              <a:latin typeface="Noto Sans KR Medium" panose="020B0200000000000000" pitchFamily="50" charset="-127"/>
              <a:ea typeface="Noto Sans KR Medium" panose="020B0200000000000000" pitchFamily="50" charset="-127"/>
              <a:sym typeface="Arial"/>
            </a:endParaRPr>
          </a:p>
        </p:txBody>
      </p:sp>
      <p:sp>
        <p:nvSpPr>
          <p:cNvPr id="208" name="Google Shape;208;p21"/>
          <p:cNvSpPr txBox="1"/>
          <p:nvPr/>
        </p:nvSpPr>
        <p:spPr>
          <a:xfrm>
            <a:off x="581025" y="3237149"/>
            <a:ext cx="95250" cy="207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n-US" sz="1350" b="0" i="0" u="none" strike="noStrike" cap="none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•</a:t>
            </a:r>
            <a:endParaRPr sz="1400" b="0" i="0" u="none" strike="noStrike" cap="none">
              <a:solidFill>
                <a:srgbClr val="000000"/>
              </a:solidFill>
              <a:latin typeface="Noto Sans KR Medium" panose="020B0200000000000000" pitchFamily="50" charset="-127"/>
              <a:ea typeface="Noto Sans KR Medium" panose="020B0200000000000000" pitchFamily="50" charset="-127"/>
              <a:sym typeface="Arial"/>
            </a:endParaRPr>
          </a:p>
        </p:txBody>
      </p:sp>
      <p:sp>
        <p:nvSpPr>
          <p:cNvPr id="209" name="Google Shape;209;p21"/>
          <p:cNvSpPr txBox="1"/>
          <p:nvPr/>
        </p:nvSpPr>
        <p:spPr>
          <a:xfrm>
            <a:off x="676275" y="3237149"/>
            <a:ext cx="5086350" cy="31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25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n-US" sz="1350" b="1" i="0" u="none" strike="noStrike" cap="none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Load Balancing (교차 설정):</a:t>
            </a:r>
            <a:endParaRPr sz="1400" b="0" i="0" u="none" strike="noStrike" cap="none">
              <a:solidFill>
                <a:srgbClr val="000000"/>
              </a:solidFill>
              <a:latin typeface="Noto Sans KR Medium" panose="020B0200000000000000" pitchFamily="50" charset="-127"/>
              <a:ea typeface="Noto Sans KR Medium" panose="020B0200000000000000" pitchFamily="50" charset="-127"/>
              <a:sym typeface="Arial"/>
            </a:endParaRPr>
          </a:p>
        </p:txBody>
      </p:sp>
      <p:sp>
        <p:nvSpPr>
          <p:cNvPr id="210" name="Google Shape;210;p21"/>
          <p:cNvSpPr txBox="1"/>
          <p:nvPr/>
        </p:nvSpPr>
        <p:spPr>
          <a:xfrm>
            <a:off x="857250" y="3494324"/>
            <a:ext cx="1047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Noto Sans KR Medium" panose="020B0200000000000000" pitchFamily="50" charset="-127"/>
              <a:ea typeface="Noto Sans KR Medium" panose="020B0200000000000000" pitchFamily="50" charset="-127"/>
              <a:sym typeface="Arial"/>
            </a:endParaRPr>
          </a:p>
        </p:txBody>
      </p:sp>
      <p:sp>
        <p:nvSpPr>
          <p:cNvPr id="211" name="Google Shape;211;p21"/>
          <p:cNvSpPr txBox="1"/>
          <p:nvPr/>
        </p:nvSpPr>
        <p:spPr>
          <a:xfrm>
            <a:off x="961950" y="3617587"/>
            <a:ext cx="4800600" cy="31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775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n-US" sz="1350" b="0" i="0" u="none" strike="noStrike" cap="none" dirty="0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VLAN 80: R8(Active, </a:t>
            </a:r>
            <a:r>
              <a:rPr lang="en-US" sz="1350" b="0" i="0" u="none" strike="noStrike" cap="none" dirty="0" err="1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Pri</a:t>
            </a:r>
            <a:r>
              <a:rPr lang="en-US" sz="1350" b="0" i="0" u="none" strike="noStrike" cap="none" dirty="0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 150), </a:t>
            </a:r>
            <a:r>
              <a:rPr lang="en-US" sz="1350" b="0" i="0" u="none" strike="noStrike" cap="none" dirty="0" smtClean="0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R6(Standby, </a:t>
            </a:r>
            <a:r>
              <a:rPr lang="en-US" sz="1350" b="0" i="0" u="none" strike="noStrike" cap="none" dirty="0" err="1" smtClean="0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Pri</a:t>
            </a:r>
            <a:r>
              <a:rPr lang="en-US" sz="1350" b="0" i="0" u="none" strike="noStrike" cap="none" dirty="0" smtClean="0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 100)</a:t>
            </a:r>
            <a:endParaRPr sz="1400" b="0" i="0" u="none" strike="noStrike" cap="none" dirty="0">
              <a:solidFill>
                <a:srgbClr val="000000"/>
              </a:solidFill>
              <a:latin typeface="Noto Sans KR Medium" panose="020B0200000000000000" pitchFamily="50" charset="-127"/>
              <a:ea typeface="Noto Sans KR Medium" panose="020B0200000000000000" pitchFamily="50" charset="-127"/>
              <a:sym typeface="Arial"/>
            </a:endParaRPr>
          </a:p>
        </p:txBody>
      </p:sp>
      <p:sp>
        <p:nvSpPr>
          <p:cNvPr id="212" name="Google Shape;212;p21"/>
          <p:cNvSpPr txBox="1"/>
          <p:nvPr/>
        </p:nvSpPr>
        <p:spPr>
          <a:xfrm>
            <a:off x="857250" y="3894374"/>
            <a:ext cx="1047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Noto Sans KR Medium" panose="020B0200000000000000" pitchFamily="50" charset="-127"/>
              <a:ea typeface="Noto Sans KR Medium" panose="020B0200000000000000" pitchFamily="50" charset="-127"/>
              <a:sym typeface="Arial"/>
            </a:endParaRPr>
          </a:p>
        </p:txBody>
      </p:sp>
      <p:sp>
        <p:nvSpPr>
          <p:cNvPr id="213" name="Google Shape;213;p21"/>
          <p:cNvSpPr txBox="1"/>
          <p:nvPr/>
        </p:nvSpPr>
        <p:spPr>
          <a:xfrm>
            <a:off x="968594" y="3983187"/>
            <a:ext cx="4800600" cy="31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775" tIns="0" rIns="0" bIns="0" anchor="t" anchorCtr="0">
            <a:spAutoFit/>
          </a:bodyPr>
          <a:lstStyle/>
          <a:p>
            <a:pPr lvl="0">
              <a:lnSpc>
                <a:spcPct val="150000"/>
              </a:lnSpc>
              <a:buSzPts val="1350"/>
            </a:pPr>
            <a:r>
              <a:rPr lang="en-US" sz="1350" b="0" i="0" u="none" strike="noStrike" cap="none" dirty="0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VLAN 81: R6(Active, </a:t>
            </a:r>
            <a:r>
              <a:rPr lang="en-US" sz="1350" b="0" i="0" u="none" strike="noStrike" cap="none" dirty="0" err="1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Pri</a:t>
            </a:r>
            <a:r>
              <a:rPr lang="en-US" sz="1350" b="0" i="0" u="none" strike="noStrike" cap="none" dirty="0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 150), </a:t>
            </a:r>
            <a:r>
              <a:rPr lang="en-US" sz="1350" b="0" i="0" u="none" strike="noStrike" cap="none" dirty="0" smtClean="0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R8(Standby, </a:t>
            </a:r>
            <a:r>
              <a:rPr lang="en-US" altLang="ko-KR" sz="1350" dirty="0" err="1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Pri</a:t>
            </a:r>
            <a:r>
              <a:rPr lang="en-US" altLang="ko-KR" sz="1350" dirty="0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 100</a:t>
            </a:r>
            <a:r>
              <a:rPr lang="en-US" sz="1350" b="0" i="0" u="none" strike="noStrike" cap="none" dirty="0" smtClean="0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)</a:t>
            </a:r>
            <a:endParaRPr sz="1400" b="0" i="0" u="none" strike="noStrike" cap="none" dirty="0">
              <a:solidFill>
                <a:srgbClr val="000000"/>
              </a:solidFill>
              <a:latin typeface="Noto Sans KR Medium" panose="020B0200000000000000" pitchFamily="50" charset="-127"/>
              <a:ea typeface="Noto Sans KR Medium" panose="020B0200000000000000" pitchFamily="50" charset="-127"/>
              <a:sym typeface="Arial"/>
            </a:endParaRPr>
          </a:p>
        </p:txBody>
      </p:sp>
      <p:sp>
        <p:nvSpPr>
          <p:cNvPr id="214" name="Google Shape;214;p21"/>
          <p:cNvSpPr txBox="1"/>
          <p:nvPr/>
        </p:nvSpPr>
        <p:spPr>
          <a:xfrm>
            <a:off x="581025" y="581025"/>
            <a:ext cx="11581447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1" i="0" u="none" strike="noStrike" cap="none" dirty="0">
                <a:solidFill>
                  <a:srgbClr val="0D47A1"/>
                </a:solidFill>
                <a:latin typeface="Noto Sans KR"/>
                <a:ea typeface="Noto Sans KR"/>
                <a:cs typeface="Noto Sans KR"/>
                <a:sym typeface="Noto Sans KR"/>
              </a:rPr>
              <a:t>HSRP </a:t>
            </a:r>
            <a:r>
              <a:rPr lang="en-US" sz="3600" b="1" i="0" u="none" strike="noStrike" cap="none" dirty="0" err="1">
                <a:solidFill>
                  <a:srgbClr val="0D47A1"/>
                </a:solidFill>
                <a:latin typeface="Noto Sans KR"/>
                <a:ea typeface="Noto Sans KR"/>
                <a:cs typeface="Noto Sans KR"/>
                <a:sym typeface="Noto Sans KR"/>
              </a:rPr>
              <a:t>게이트웨이</a:t>
            </a:r>
            <a:r>
              <a:rPr lang="en-US" sz="3600" b="1" i="0" u="none" strike="noStrike" cap="none" dirty="0">
                <a:solidFill>
                  <a:srgbClr val="0D47A1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3600" b="1" i="0" u="none" strike="noStrike" cap="none" dirty="0" err="1">
                <a:solidFill>
                  <a:srgbClr val="0D47A1"/>
                </a:solidFill>
                <a:latin typeface="Noto Sans KR"/>
                <a:ea typeface="Noto Sans KR"/>
                <a:cs typeface="Noto Sans KR"/>
                <a:sym typeface="Noto Sans KR"/>
              </a:rPr>
              <a:t>이중화</a:t>
            </a:r>
            <a:r>
              <a:rPr lang="en-US" sz="3600" b="1" i="0" u="none" strike="noStrike" cap="none" dirty="0">
                <a:solidFill>
                  <a:srgbClr val="0D47A1"/>
                </a:solidFill>
                <a:latin typeface="Noto Sans KR"/>
                <a:ea typeface="Noto Sans KR"/>
                <a:cs typeface="Noto Sans KR"/>
                <a:sym typeface="Noto Sans KR"/>
              </a:rPr>
              <a:t> 및 Load Balancing</a:t>
            </a:r>
            <a:endParaRPr sz="1400" b="0" i="0" u="none" strike="noStrike" cap="none" dirty="0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215" name="Google Shape;215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1025" y="4516376"/>
            <a:ext cx="5201376" cy="7811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1025" y="5368929"/>
            <a:ext cx="5268060" cy="7621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2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207772" y="1589528"/>
            <a:ext cx="4433244" cy="512404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21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71450" y="3985143"/>
            <a:ext cx="190500" cy="20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21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71450" y="3621518"/>
            <a:ext cx="190500" cy="20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2"/>
          <p:cNvSpPr txBox="1"/>
          <p:nvPr/>
        </p:nvSpPr>
        <p:spPr>
          <a:xfrm>
            <a:off x="2190750" y="2699974"/>
            <a:ext cx="8191500" cy="31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n-US" sz="1350" b="1" i="0" u="none" strike="noStrike" cap="none" dirty="0">
                <a:solidFill>
                  <a:srgbClr val="1E293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L3 </a:t>
            </a:r>
            <a:r>
              <a:rPr lang="en-US" sz="1350" b="1" i="0" u="none" strike="noStrike" cap="none" dirty="0" err="1">
                <a:solidFill>
                  <a:srgbClr val="1E293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계층</a:t>
            </a:r>
            <a:r>
              <a:rPr lang="en-US" sz="1350" b="1" i="0" u="none" strike="noStrike" cap="none" dirty="0">
                <a:solidFill>
                  <a:srgbClr val="1E293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 </a:t>
            </a:r>
            <a:r>
              <a:rPr lang="en-US" sz="1350" b="1" i="0" u="none" strike="noStrike" cap="none" dirty="0" err="1">
                <a:solidFill>
                  <a:srgbClr val="1E293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구조</a:t>
            </a:r>
            <a:r>
              <a:rPr lang="en-US" sz="1350" b="1" i="0" u="none" strike="noStrike" cap="none" dirty="0">
                <a:solidFill>
                  <a:srgbClr val="1E293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:</a:t>
            </a:r>
            <a:r>
              <a:rPr lang="en-US" sz="1350" b="0" i="0" u="none" strike="noStrike" cap="none" dirty="0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 Switch12 (Distribution)와 Switch5/Switch6 (Access) </a:t>
            </a:r>
            <a:r>
              <a:rPr lang="en-US" sz="1350" b="0" i="0" u="none" strike="noStrike" cap="none" dirty="0" err="1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간에</a:t>
            </a:r>
            <a:r>
              <a:rPr lang="en-US" sz="1350" b="0" i="0" u="none" strike="noStrike" cap="none" dirty="0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 3계층 LAN </a:t>
            </a:r>
            <a:r>
              <a:rPr lang="en-US" sz="1350" b="0" i="0" u="none" strike="noStrike" cap="none" dirty="0" err="1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구조를</a:t>
            </a:r>
            <a:r>
              <a:rPr lang="en-US" sz="1350" b="0" i="0" u="none" strike="noStrike" cap="none" dirty="0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 </a:t>
            </a:r>
            <a:r>
              <a:rPr lang="en-US" sz="1350" b="0" i="0" u="none" strike="noStrike" cap="none" dirty="0" err="1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구현</a:t>
            </a:r>
            <a:endParaRPr sz="1400" b="0" i="0" u="none" strike="noStrike" cap="none" dirty="0">
              <a:solidFill>
                <a:srgbClr val="000000"/>
              </a:solidFill>
              <a:latin typeface="Noto Sans KR Medium" panose="020B0200000000000000" pitchFamily="50" charset="-127"/>
              <a:ea typeface="Noto Sans KR Medium" panose="020B0200000000000000" pitchFamily="50" charset="-127"/>
              <a:sym typeface="Arial"/>
            </a:endParaRPr>
          </a:p>
        </p:txBody>
      </p:sp>
      <p:sp>
        <p:nvSpPr>
          <p:cNvPr id="225" name="Google Shape;225;p22"/>
          <p:cNvSpPr txBox="1"/>
          <p:nvPr/>
        </p:nvSpPr>
        <p:spPr>
          <a:xfrm>
            <a:off x="2190750" y="3182701"/>
            <a:ext cx="8191500" cy="31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n-US" sz="1350" b="1" i="0" u="none" strike="noStrike" cap="none" dirty="0">
                <a:solidFill>
                  <a:srgbClr val="1E293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[</a:t>
            </a:r>
            <a:r>
              <a:rPr lang="en-US" sz="1350" b="1" i="0" u="none" strike="noStrike" cap="none" dirty="0" err="1">
                <a:solidFill>
                  <a:srgbClr val="1E293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오류</a:t>
            </a:r>
            <a:r>
              <a:rPr lang="en-US" sz="1350" b="1" i="0" u="none" strike="noStrike" cap="none" dirty="0">
                <a:solidFill>
                  <a:srgbClr val="1E293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] Native VLAN Mismatch:</a:t>
            </a:r>
            <a:r>
              <a:rPr lang="en-US" sz="1350" b="0" i="0" u="none" strike="noStrike" cap="none" dirty="0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 HSRP Standby (</a:t>
            </a:r>
            <a:r>
              <a:rPr lang="en-US" sz="1350" b="0" i="0" u="none" strike="noStrike" cap="none" dirty="0" err="1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스플릿</a:t>
            </a:r>
            <a:r>
              <a:rPr lang="en-US" sz="1350" b="0" i="0" u="none" strike="noStrike" cap="none" dirty="0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 </a:t>
            </a:r>
            <a:r>
              <a:rPr lang="en-US" sz="1350" b="0" i="0" u="none" strike="noStrike" cap="none" dirty="0" err="1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브레인</a:t>
            </a:r>
            <a:r>
              <a:rPr lang="en-US" sz="1350" b="0" i="0" u="none" strike="noStrike" cap="none" dirty="0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) </a:t>
            </a:r>
            <a:r>
              <a:rPr lang="en-US" sz="1350" b="0" i="0" u="none" strike="noStrike" cap="none" dirty="0" err="1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오류의</a:t>
            </a:r>
            <a:r>
              <a:rPr lang="en-US" sz="1350" b="0" i="0" u="none" strike="noStrike" cap="none" dirty="0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 </a:t>
            </a:r>
            <a:r>
              <a:rPr lang="en-US" sz="1350" b="0" i="0" u="none" strike="noStrike" cap="none" dirty="0" err="1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주된</a:t>
            </a:r>
            <a:r>
              <a:rPr lang="en-US" sz="1350" b="0" i="0" u="none" strike="noStrike" cap="none" dirty="0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 </a:t>
            </a:r>
            <a:r>
              <a:rPr lang="en-US" sz="1350" b="0" i="0" u="none" strike="noStrike" cap="none" dirty="0" err="1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원인</a:t>
            </a:r>
            <a:endParaRPr sz="1400" b="0" i="0" u="none" strike="noStrike" cap="none" dirty="0">
              <a:solidFill>
                <a:srgbClr val="000000"/>
              </a:solidFill>
              <a:latin typeface="Noto Sans KR Medium" panose="020B0200000000000000" pitchFamily="50" charset="-127"/>
              <a:ea typeface="Noto Sans KR Medium" panose="020B0200000000000000" pitchFamily="50" charset="-127"/>
              <a:sym typeface="Arial"/>
            </a:endParaRPr>
          </a:p>
        </p:txBody>
      </p:sp>
      <p:sp>
        <p:nvSpPr>
          <p:cNvPr id="226" name="Google Shape;226;p22"/>
          <p:cNvSpPr txBox="1"/>
          <p:nvPr/>
        </p:nvSpPr>
        <p:spPr>
          <a:xfrm>
            <a:off x="2190750" y="3624591"/>
            <a:ext cx="8191500" cy="623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n-US" sz="1350" b="1" i="0" u="none" strike="noStrike" cap="none" dirty="0">
                <a:solidFill>
                  <a:srgbClr val="1E293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[</a:t>
            </a:r>
            <a:r>
              <a:rPr lang="en-US" sz="1350" b="1" i="0" u="none" strike="noStrike" cap="none" dirty="0" err="1">
                <a:solidFill>
                  <a:srgbClr val="1E293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해결</a:t>
            </a:r>
            <a:r>
              <a:rPr lang="en-US" sz="1350" b="1" i="0" u="none" strike="noStrike" cap="none" dirty="0">
                <a:solidFill>
                  <a:srgbClr val="1E293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] VLAN </a:t>
            </a:r>
            <a:r>
              <a:rPr lang="en-US" sz="1350" b="1" i="0" u="none" strike="noStrike" cap="none" dirty="0" err="1">
                <a:solidFill>
                  <a:srgbClr val="1E293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통일</a:t>
            </a:r>
            <a:r>
              <a:rPr lang="en-US" sz="1350" b="1" i="0" u="none" strike="noStrike" cap="none" dirty="0">
                <a:solidFill>
                  <a:srgbClr val="1E293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:</a:t>
            </a:r>
            <a:r>
              <a:rPr lang="en-US" sz="1350" b="0" i="0" u="none" strike="noStrike" cap="none" dirty="0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 Switch12, S5, S6 및 R8/R6의 </a:t>
            </a:r>
            <a:r>
              <a:rPr lang="en-US" sz="1350" b="0" i="0" u="none" strike="noStrike" cap="none" dirty="0" err="1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모든</a:t>
            </a:r>
            <a:r>
              <a:rPr lang="en-US" sz="1350" b="0" i="0" u="none" strike="noStrike" cap="none" dirty="0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 </a:t>
            </a:r>
            <a:r>
              <a:rPr lang="en-US" sz="1350" b="0" i="0" u="none" strike="noStrike" cap="none" dirty="0" err="1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트렁크</a:t>
            </a:r>
            <a:r>
              <a:rPr lang="en-US" sz="1350" b="0" i="0" u="none" strike="noStrike" cap="none" dirty="0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 </a:t>
            </a:r>
            <a:r>
              <a:rPr lang="en-US" sz="1350" b="0" i="0" u="none" strike="noStrike" cap="none" dirty="0" err="1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포트에서</a:t>
            </a:r>
            <a:r>
              <a:rPr lang="en-US" sz="1350" b="0" i="0" u="none" strike="noStrike" cap="none" dirty="0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 Native VLAN 999 (Dummy VLAN)로 </a:t>
            </a:r>
            <a:r>
              <a:rPr lang="en-US" sz="1350" b="0" i="0" u="none" strike="noStrike" cap="none" dirty="0" smtClean="0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/>
            </a:r>
            <a:br>
              <a:rPr lang="en-US" sz="1350" b="0" i="0" u="none" strike="noStrike" cap="none" dirty="0" smtClean="0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</a:br>
            <a:r>
              <a:rPr lang="en-US" sz="1350" b="0" i="0" u="none" strike="noStrike" cap="none" dirty="0" err="1" smtClean="0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통일하여</a:t>
            </a:r>
            <a:r>
              <a:rPr lang="en-US" sz="1350" b="0" i="0" u="none" strike="noStrike" cap="none" dirty="0" smtClean="0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 </a:t>
            </a:r>
            <a:r>
              <a:rPr lang="en-US" sz="1350" b="0" i="0" u="none" strike="noStrike" cap="none" dirty="0" err="1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해결</a:t>
            </a:r>
            <a:endParaRPr sz="1400" b="0" i="0" u="none" strike="noStrike" cap="none" dirty="0">
              <a:solidFill>
                <a:srgbClr val="000000"/>
              </a:solidFill>
              <a:latin typeface="Noto Sans KR Medium" panose="020B0200000000000000" pitchFamily="50" charset="-127"/>
              <a:ea typeface="Noto Sans KR Medium" panose="020B0200000000000000" pitchFamily="50" charset="-127"/>
              <a:sym typeface="Arial"/>
            </a:endParaRPr>
          </a:p>
        </p:txBody>
      </p:sp>
      <p:sp>
        <p:nvSpPr>
          <p:cNvPr id="227" name="Google Shape;227;p22"/>
          <p:cNvSpPr txBox="1"/>
          <p:nvPr/>
        </p:nvSpPr>
        <p:spPr>
          <a:xfrm>
            <a:off x="2190750" y="4279426"/>
            <a:ext cx="8191500" cy="623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n-US" sz="1350" b="1" i="0" u="none" strike="noStrike" cap="none" dirty="0">
                <a:solidFill>
                  <a:srgbClr val="1E293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STP </a:t>
            </a:r>
            <a:r>
              <a:rPr lang="en-US" sz="1350" b="1" i="0" u="none" strike="noStrike" cap="none" dirty="0" err="1">
                <a:solidFill>
                  <a:srgbClr val="1E293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최적화</a:t>
            </a:r>
            <a:r>
              <a:rPr lang="en-US" sz="1350" b="1" i="0" u="none" strike="noStrike" cap="none" dirty="0">
                <a:solidFill>
                  <a:srgbClr val="1E293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:</a:t>
            </a:r>
            <a:r>
              <a:rPr lang="en-US" sz="1350" b="0" i="0" u="none" strike="noStrike" cap="none" dirty="0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 Switch12 (</a:t>
            </a:r>
            <a:r>
              <a:rPr lang="en-US" sz="1350" b="0" i="0" u="none" strike="noStrike" cap="none" dirty="0" err="1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분배</a:t>
            </a:r>
            <a:r>
              <a:rPr lang="en-US" sz="1350" b="0" i="0" u="none" strike="noStrike" cap="none" dirty="0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 </a:t>
            </a:r>
            <a:r>
              <a:rPr lang="en-US" sz="1350" b="0" i="0" u="none" strike="noStrike" cap="none" dirty="0" err="1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스위치</a:t>
            </a:r>
            <a:r>
              <a:rPr lang="en-US" sz="1350" b="0" i="0" u="none" strike="noStrike" cap="none" dirty="0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)가 Root </a:t>
            </a:r>
            <a:r>
              <a:rPr lang="en-US" sz="1350" b="0" i="0" u="none" strike="noStrike" cap="none" dirty="0" err="1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Bridge가</a:t>
            </a:r>
            <a:r>
              <a:rPr lang="en-US" sz="1350" b="0" i="0" u="none" strike="noStrike" cap="none" dirty="0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 </a:t>
            </a:r>
            <a:r>
              <a:rPr lang="en-US" sz="1350" b="0" i="0" u="none" strike="noStrike" cap="none" dirty="0" err="1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되도록</a:t>
            </a:r>
            <a:r>
              <a:rPr lang="en-US" sz="1350" b="0" i="0" u="none" strike="noStrike" cap="none" dirty="0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 </a:t>
            </a:r>
            <a:r>
              <a:rPr lang="en-US" sz="1350" b="0" i="0" u="none" strike="noStrike" cap="none" dirty="0" smtClean="0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&lt; </a:t>
            </a:r>
            <a:r>
              <a:rPr lang="en-US" sz="1350" b="1" i="0" u="none" strike="noStrike" cap="none" dirty="0" smtClean="0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spanning-tree </a:t>
            </a:r>
            <a:r>
              <a:rPr lang="en-US" sz="1350" b="1" i="0" u="none" strike="noStrike" cap="none" dirty="0" err="1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vlan</a:t>
            </a:r>
            <a:r>
              <a:rPr lang="en-US" sz="1350" b="1" i="0" u="none" strike="noStrike" cap="none" dirty="0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 80,81 priority </a:t>
            </a:r>
            <a:r>
              <a:rPr lang="en-US" sz="1350" b="1" i="0" u="none" strike="noStrike" cap="none" dirty="0" smtClean="0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0&gt; </a:t>
            </a:r>
            <a:r>
              <a:rPr lang="en-US" sz="1350" b="0" i="0" u="none" strike="noStrike" cap="none" dirty="0" smtClean="0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로 </a:t>
            </a:r>
            <a:br>
              <a:rPr lang="en-US" sz="1350" b="0" i="0" u="none" strike="noStrike" cap="none" dirty="0" smtClean="0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</a:br>
            <a:r>
              <a:rPr lang="en-US" sz="1350" b="0" i="0" u="none" strike="noStrike" cap="none" dirty="0" smtClean="0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STP </a:t>
            </a:r>
            <a:r>
              <a:rPr lang="en-US" sz="1350" b="0" i="0" u="none" strike="noStrike" cap="none" dirty="0" err="1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Priority를</a:t>
            </a:r>
            <a:r>
              <a:rPr lang="en-US" sz="1350" b="0" i="0" u="none" strike="noStrike" cap="none" dirty="0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 </a:t>
            </a:r>
            <a:r>
              <a:rPr lang="en-US" sz="1350" b="0" i="0" u="none" strike="noStrike" cap="none" dirty="0" err="1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조정</a:t>
            </a:r>
            <a:endParaRPr sz="1400" b="0" i="0" u="none" strike="noStrike" cap="none" dirty="0">
              <a:solidFill>
                <a:srgbClr val="000000"/>
              </a:solidFill>
              <a:latin typeface="Noto Sans KR Medium" panose="020B0200000000000000" pitchFamily="50" charset="-127"/>
              <a:ea typeface="Noto Sans KR Medium" panose="020B0200000000000000" pitchFamily="50" charset="-127"/>
              <a:sym typeface="Arial"/>
            </a:endParaRPr>
          </a:p>
        </p:txBody>
      </p:sp>
      <p:pic>
        <p:nvPicPr>
          <p:cNvPr id="228" name="Google Shape;228;p22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95463" y="2743225"/>
            <a:ext cx="257175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22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809750" y="3224213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22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809775" y="3705225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22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795463" y="4351427"/>
            <a:ext cx="285750" cy="2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22"/>
          <p:cNvSpPr txBox="1"/>
          <p:nvPr/>
        </p:nvSpPr>
        <p:spPr>
          <a:xfrm>
            <a:off x="581025" y="581025"/>
            <a:ext cx="11581447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1" i="0" u="none" strike="noStrike" cap="none">
                <a:solidFill>
                  <a:srgbClr val="0D47A1"/>
                </a:solidFill>
                <a:latin typeface="Noto Sans KR"/>
                <a:ea typeface="Noto Sans KR"/>
                <a:cs typeface="Noto Sans KR"/>
                <a:sym typeface="Noto Sans KR"/>
              </a:rPr>
              <a:t>L2 안정화: Trunking 및 Spanning Tree</a:t>
            </a:r>
            <a:endParaRPr sz="1400" b="0" i="0" u="none" strike="noStrike" cap="none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23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1025" y="2152650"/>
            <a:ext cx="5276850" cy="3524250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23"/>
          <p:cNvSpPr txBox="1"/>
          <p:nvPr/>
        </p:nvSpPr>
        <p:spPr>
          <a:xfrm>
            <a:off x="971550" y="2543175"/>
            <a:ext cx="472059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0D47A1"/>
                </a:solidFill>
                <a:latin typeface="Noto Sans KR"/>
                <a:ea typeface="Noto Sans KR"/>
                <a:cs typeface="Noto Sans KR"/>
                <a:sym typeface="Noto Sans KR"/>
              </a:rPr>
              <a:t>Guest (VLAN 81) 격리</a:t>
            </a:r>
            <a:endParaRPr sz="1400" b="0" i="0" u="none" strike="noStrike" cap="none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39" name="Google Shape;239;p23"/>
          <p:cNvSpPr txBox="1"/>
          <p:nvPr/>
        </p:nvSpPr>
        <p:spPr>
          <a:xfrm>
            <a:off x="971550" y="3212626"/>
            <a:ext cx="4495800" cy="31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n-US" sz="1350" b="0" i="0" u="none" strike="noStrike" cap="none">
                <a:solidFill>
                  <a:srgbClr val="334155"/>
                </a:solidFill>
                <a:latin typeface="Noto Sans KR"/>
                <a:ea typeface="Noto Sans KR"/>
                <a:cs typeface="Noto Sans KR"/>
                <a:sym typeface="Noto Sans KR"/>
              </a:rPr>
              <a:t>SVI 인바운드 ACL</a:t>
            </a:r>
            <a:endParaRPr sz="1400" b="0" i="0" u="none" strike="noStrike" cap="none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40" name="Google Shape;240;p23"/>
          <p:cNvSpPr txBox="1"/>
          <p:nvPr/>
        </p:nvSpPr>
        <p:spPr>
          <a:xfrm>
            <a:off x="971550" y="3828765"/>
            <a:ext cx="4495800" cy="31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n-US" sz="1350" b="0" i="0" u="none" strike="noStrike" cap="none">
                <a:solidFill>
                  <a:srgbClr val="334155"/>
                </a:solidFill>
                <a:latin typeface="Noto Sans KR"/>
                <a:ea typeface="Noto Sans KR"/>
                <a:cs typeface="Noto Sans KR"/>
                <a:sym typeface="Noto Sans KR"/>
              </a:rPr>
              <a:t>L3_Switch_8/6의 Vlan81에 적용</a:t>
            </a:r>
            <a:endParaRPr sz="1400" b="0" i="0" u="none" strike="noStrike" cap="none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41" name="Google Shape;241;p23"/>
          <p:cNvSpPr txBox="1"/>
          <p:nvPr/>
        </p:nvSpPr>
        <p:spPr>
          <a:xfrm>
            <a:off x="1066800" y="4257390"/>
            <a:ext cx="95250" cy="207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n-US" sz="1350" b="0" i="0" u="none" strike="noStrike" cap="none">
                <a:solidFill>
                  <a:srgbClr val="334155"/>
                </a:solidFill>
                <a:latin typeface="Noto Sans KR"/>
                <a:ea typeface="Noto Sans KR"/>
                <a:cs typeface="Noto Sans KR"/>
                <a:sym typeface="Noto Sans KR"/>
              </a:rPr>
              <a:t>•</a:t>
            </a:r>
            <a:endParaRPr sz="1400" b="0" i="0" u="none" strike="noStrike" cap="none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42" name="Google Shape;242;p23"/>
          <p:cNvSpPr txBox="1"/>
          <p:nvPr/>
        </p:nvSpPr>
        <p:spPr>
          <a:xfrm>
            <a:off x="1162050" y="4257390"/>
            <a:ext cx="4305300" cy="31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25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n-US" sz="1350" b="1" i="0" u="none" strike="noStrike" cap="none">
                <a:solidFill>
                  <a:srgbClr val="334155"/>
                </a:solidFill>
                <a:latin typeface="Noto Sans KR"/>
                <a:ea typeface="Noto Sans KR"/>
                <a:cs typeface="Noto Sans KR"/>
                <a:sym typeface="Noto Sans KR"/>
              </a:rPr>
              <a:t>허용:</a:t>
            </a:r>
            <a:r>
              <a:rPr lang="en-US" sz="1350" b="0" i="0" u="none" strike="noStrike" cap="none">
                <a:solidFill>
                  <a:srgbClr val="334155"/>
                </a:solidFill>
                <a:latin typeface="Noto Sans KR"/>
                <a:ea typeface="Noto Sans KR"/>
                <a:cs typeface="Noto Sans KR"/>
                <a:sym typeface="Noto Sans KR"/>
              </a:rPr>
              <a:t> 인터넷 (8.8.8.8)만 허용</a:t>
            </a:r>
            <a:endParaRPr sz="1400" b="0" i="0" u="none" strike="noStrike" cap="none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43" name="Google Shape;243;p23"/>
          <p:cNvSpPr txBox="1"/>
          <p:nvPr/>
        </p:nvSpPr>
        <p:spPr>
          <a:xfrm>
            <a:off x="1066800" y="4657440"/>
            <a:ext cx="95250" cy="207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n-US" sz="1350" b="0" i="0" u="none" strike="noStrike" cap="none">
                <a:solidFill>
                  <a:srgbClr val="334155"/>
                </a:solidFill>
                <a:latin typeface="Noto Sans KR"/>
                <a:ea typeface="Noto Sans KR"/>
                <a:cs typeface="Noto Sans KR"/>
                <a:sym typeface="Noto Sans KR"/>
              </a:rPr>
              <a:t>•</a:t>
            </a:r>
            <a:endParaRPr sz="1400" b="0" i="0" u="none" strike="noStrike" cap="none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44" name="Google Shape;244;p23"/>
          <p:cNvSpPr txBox="1"/>
          <p:nvPr/>
        </p:nvSpPr>
        <p:spPr>
          <a:xfrm>
            <a:off x="1162050" y="4657440"/>
            <a:ext cx="4305300" cy="623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25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n-US" sz="1350" b="1" i="0" u="none" strike="noStrike" cap="none">
                <a:solidFill>
                  <a:srgbClr val="334155"/>
                </a:solidFill>
                <a:latin typeface="Noto Sans KR"/>
                <a:ea typeface="Noto Sans KR"/>
                <a:cs typeface="Noto Sans KR"/>
                <a:sym typeface="Noto Sans KR"/>
              </a:rPr>
              <a:t>차단:</a:t>
            </a:r>
            <a:r>
              <a:rPr lang="en-US" sz="1350" b="0" i="0" u="none" strike="noStrike" cap="none">
                <a:solidFill>
                  <a:srgbClr val="334155"/>
                </a:solidFill>
                <a:latin typeface="Noto Sans KR"/>
                <a:ea typeface="Noto Sans KR"/>
                <a:cs typeface="Noto Sans KR"/>
                <a:sym typeface="Noto Sans KR"/>
              </a:rPr>
              <a:t> 모든 내부망(VLAN 80, OSPF Core, EIGRP) 접근 차단</a:t>
            </a:r>
            <a:endParaRPr sz="1400" b="0" i="0" u="none" strike="noStrike" cap="none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45" name="Google Shape;245;p23"/>
          <p:cNvSpPr txBox="1"/>
          <p:nvPr/>
        </p:nvSpPr>
        <p:spPr>
          <a:xfrm>
            <a:off x="581025" y="581025"/>
            <a:ext cx="11581447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1" i="0" u="none" strike="noStrike" cap="none">
                <a:solidFill>
                  <a:srgbClr val="0D47A1"/>
                </a:solidFill>
                <a:latin typeface="Noto Sans KR"/>
                <a:ea typeface="Noto Sans KR"/>
                <a:cs typeface="Noto Sans KR"/>
                <a:sym typeface="Noto Sans KR"/>
              </a:rPr>
              <a:t>보안 정책: ACL을 통한 Guest VLAN 격리</a:t>
            </a:r>
            <a:endParaRPr sz="1400" b="0" i="0" u="none" strike="noStrike" cap="none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246" name="Google Shape;246;p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21218" y="2619023"/>
            <a:ext cx="5058481" cy="25244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4"/>
          <p:cNvSpPr txBox="1"/>
          <p:nvPr/>
        </p:nvSpPr>
        <p:spPr>
          <a:xfrm>
            <a:off x="852121" y="1783434"/>
            <a:ext cx="95250" cy="207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n-US" sz="1350" b="0" i="0" u="none" strike="noStrike" cap="none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•</a:t>
            </a:r>
            <a:endParaRPr sz="1400" b="0" i="0" u="none" strike="noStrike" cap="none">
              <a:solidFill>
                <a:srgbClr val="000000"/>
              </a:solidFill>
              <a:latin typeface="Noto Sans KR Medium" panose="020B0200000000000000" pitchFamily="50" charset="-127"/>
              <a:ea typeface="Noto Sans KR Medium" panose="020B0200000000000000" pitchFamily="50" charset="-127"/>
              <a:sym typeface="Arial"/>
            </a:endParaRPr>
          </a:p>
        </p:txBody>
      </p:sp>
      <p:sp>
        <p:nvSpPr>
          <p:cNvPr id="252" name="Google Shape;252;p24"/>
          <p:cNvSpPr txBox="1"/>
          <p:nvPr/>
        </p:nvSpPr>
        <p:spPr>
          <a:xfrm>
            <a:off x="947371" y="1783434"/>
            <a:ext cx="5086350" cy="9476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250" tIns="0" rIns="0" bIns="0" anchor="t" anchorCtr="0">
            <a:spAutoFit/>
          </a:bodyPr>
          <a:lstStyle/>
          <a:p>
            <a:pPr marL="0" marR="0" lvl="0" indent="0" algn="l" rtl="0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n-US" sz="1350" b="0" i="0" u="none" strike="noStrike" cap="none" dirty="0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EIGRP → OSPF Area 0: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Calibri"/>
                <a:sym typeface="Calibri"/>
              </a:rPr>
              <a:t/>
            </a:r>
            <a:br>
              <a:rPr lang="en-US" sz="1800" b="0" i="0" u="none" strike="noStrike" cap="none" dirty="0">
                <a:solidFill>
                  <a:schemeClr val="dk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Calibri"/>
                <a:sym typeface="Calibri"/>
              </a:rPr>
            </a:br>
            <a:r>
              <a:rPr lang="en-US" sz="1350" b="0" i="0" u="none" strike="noStrike" cap="none" dirty="0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 ping 192.168.5.10 → </a:t>
            </a:r>
            <a:r>
              <a:rPr lang="en-US" sz="1350" b="0" i="0" u="none" strike="noStrike" cap="none" dirty="0" smtClean="0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192.168.0.10</a:t>
            </a:r>
          </a:p>
          <a:p>
            <a:pPr>
              <a:lnSpc>
                <a:spcPct val="112500"/>
              </a:lnSpc>
              <a:buSzPts val="1350"/>
            </a:pPr>
            <a:r>
              <a:rPr lang="en-US" altLang="ko-KR" dirty="0" smtClean="0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 ping </a:t>
            </a:r>
            <a:r>
              <a:rPr lang="en-US" altLang="ko-KR" dirty="0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192.168.5.10 → </a:t>
            </a:r>
            <a:r>
              <a:rPr lang="en-US" altLang="ko-KR" dirty="0" smtClean="0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192.168.1.10</a:t>
            </a:r>
            <a:endParaRPr lang="en-US" altLang="ko-KR" sz="1600" dirty="0"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  <a:p>
            <a:pPr marL="0" marR="0" lvl="0" indent="0" algn="l" rtl="0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Noto Sans KR Medium" panose="020B0200000000000000" pitchFamily="50" charset="-127"/>
              <a:ea typeface="Noto Sans KR Medium" panose="020B0200000000000000" pitchFamily="50" charset="-127"/>
              <a:sym typeface="Arial"/>
            </a:endParaRPr>
          </a:p>
        </p:txBody>
      </p:sp>
      <p:sp>
        <p:nvSpPr>
          <p:cNvPr id="253" name="Google Shape;253;p24"/>
          <p:cNvSpPr txBox="1"/>
          <p:nvPr/>
        </p:nvSpPr>
        <p:spPr>
          <a:xfrm>
            <a:off x="6616211" y="1783434"/>
            <a:ext cx="95250" cy="207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n-US" sz="1350" b="0" i="0" u="none" strike="noStrike" cap="none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•</a:t>
            </a:r>
            <a:endParaRPr sz="1400" b="0" i="0" u="none" strike="noStrike" cap="none">
              <a:solidFill>
                <a:srgbClr val="000000"/>
              </a:solidFill>
              <a:latin typeface="Noto Sans KR Medium" panose="020B0200000000000000" pitchFamily="50" charset="-127"/>
              <a:ea typeface="Noto Sans KR Medium" panose="020B0200000000000000" pitchFamily="50" charset="-127"/>
              <a:sym typeface="Arial"/>
            </a:endParaRPr>
          </a:p>
        </p:txBody>
      </p:sp>
      <p:sp>
        <p:nvSpPr>
          <p:cNvPr id="254" name="Google Shape;254;p24"/>
          <p:cNvSpPr txBox="1"/>
          <p:nvPr/>
        </p:nvSpPr>
        <p:spPr>
          <a:xfrm>
            <a:off x="6711461" y="1783434"/>
            <a:ext cx="5086350" cy="469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250" tIns="0" rIns="0" bIns="0" anchor="t" anchorCtr="0">
            <a:spAutoFit/>
          </a:bodyPr>
          <a:lstStyle/>
          <a:p>
            <a:pPr marL="0" marR="0" lvl="0" indent="0" algn="l" rtl="0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n-US" sz="1350" b="0" i="0" u="none" strike="noStrike" cap="none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EIGRP → Internet (NAT):</a:t>
            </a:r>
            <a:r>
              <a:rPr lang="en-US" sz="1800" b="0" i="0" u="none" strike="noStrike" cap="none">
                <a:solidFill>
                  <a:schemeClr val="dk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Calibri"/>
                <a:sym typeface="Calibri"/>
              </a:rPr>
              <a:t/>
            </a:r>
            <a:br>
              <a:rPr lang="en-US" sz="1800" b="0" i="0" u="none" strike="noStrike" cap="none">
                <a:solidFill>
                  <a:schemeClr val="dk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Calibri"/>
                <a:sym typeface="Calibri"/>
              </a:rPr>
            </a:br>
            <a:r>
              <a:rPr lang="en-US" sz="1350" b="0" i="0" u="none" strike="noStrike" cap="none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 ping 192.168.5.10 → 8.8.8.8</a:t>
            </a:r>
            <a:endParaRPr sz="1400" b="0" i="0" u="none" strike="noStrike" cap="none">
              <a:solidFill>
                <a:srgbClr val="000000"/>
              </a:solidFill>
              <a:latin typeface="Noto Sans KR Medium" panose="020B0200000000000000" pitchFamily="50" charset="-127"/>
              <a:ea typeface="Noto Sans KR Medium" panose="020B0200000000000000" pitchFamily="50" charset="-127"/>
              <a:sym typeface="Arial"/>
            </a:endParaRPr>
          </a:p>
        </p:txBody>
      </p:sp>
      <p:sp>
        <p:nvSpPr>
          <p:cNvPr id="255" name="Google Shape;255;p24"/>
          <p:cNvSpPr txBox="1"/>
          <p:nvPr/>
        </p:nvSpPr>
        <p:spPr>
          <a:xfrm>
            <a:off x="581025" y="581025"/>
            <a:ext cx="11581447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1" i="0" u="none" strike="noStrike" cap="none">
                <a:solidFill>
                  <a:srgbClr val="0D47A1"/>
                </a:solidFill>
                <a:latin typeface="Noto Sans KR"/>
                <a:ea typeface="Noto Sans KR"/>
                <a:cs typeface="Noto Sans KR"/>
                <a:sym typeface="Noto Sans KR"/>
              </a:rPr>
              <a:t>시스템 검증: End-to-End Ping Test</a:t>
            </a:r>
            <a:endParaRPr sz="1400" b="0" i="0" u="none" strike="noStrike" cap="none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256" name="Google Shape;256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16211" y="2542928"/>
            <a:ext cx="3896269" cy="17242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52121" y="2731129"/>
            <a:ext cx="3896269" cy="34199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5"/>
          <p:cNvSpPr txBox="1"/>
          <p:nvPr/>
        </p:nvSpPr>
        <p:spPr>
          <a:xfrm>
            <a:off x="676274" y="1773038"/>
            <a:ext cx="95250" cy="207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n-US" sz="1350" b="0" i="0" u="none" strike="noStrike" cap="none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•</a:t>
            </a:r>
            <a:endParaRPr sz="1400" b="0" i="0" u="none" strike="noStrike" cap="none">
              <a:solidFill>
                <a:srgbClr val="000000"/>
              </a:solidFill>
              <a:latin typeface="Noto Sans KR Medium" panose="020B0200000000000000" pitchFamily="50" charset="-127"/>
              <a:ea typeface="Noto Sans KR Medium" panose="020B0200000000000000" pitchFamily="50" charset="-127"/>
              <a:sym typeface="Arial"/>
            </a:endParaRPr>
          </a:p>
        </p:txBody>
      </p:sp>
      <p:sp>
        <p:nvSpPr>
          <p:cNvPr id="263" name="Google Shape;263;p25"/>
          <p:cNvSpPr txBox="1"/>
          <p:nvPr/>
        </p:nvSpPr>
        <p:spPr>
          <a:xfrm>
            <a:off x="833088" y="1684911"/>
            <a:ext cx="3651006" cy="9476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250" tIns="0" rIns="0" bIns="0" anchor="t" anchorCtr="0">
            <a:spAutoFit/>
          </a:bodyPr>
          <a:lstStyle/>
          <a:p>
            <a:pPr>
              <a:lnSpc>
                <a:spcPct val="112500"/>
              </a:lnSpc>
              <a:buSzPts val="1350"/>
            </a:pPr>
            <a:r>
              <a:rPr lang="en-US" sz="1350" b="0" i="0" u="none" strike="noStrike" cap="none" dirty="0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EIGRP 내 </a:t>
            </a:r>
            <a:r>
              <a:rPr lang="en-US" sz="1350" b="0" i="0" u="none" strike="noStrike" cap="none" dirty="0" err="1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통신</a:t>
            </a:r>
            <a:r>
              <a:rPr lang="en-US" sz="1350" b="0" i="0" u="none" strike="noStrike" cap="none" dirty="0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: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Calibri"/>
                <a:sym typeface="Calibri"/>
              </a:rPr>
              <a:t/>
            </a:r>
            <a:br>
              <a:rPr lang="en-US" sz="1800" b="0" i="0" u="none" strike="noStrike" cap="none" dirty="0">
                <a:solidFill>
                  <a:schemeClr val="dk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Calibri"/>
                <a:sym typeface="Calibri"/>
              </a:rPr>
            </a:br>
            <a:r>
              <a:rPr lang="en-US" sz="1350" b="0" i="0" u="none" strike="noStrike" cap="none" dirty="0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 ping 192.168.5.10 → </a:t>
            </a:r>
            <a:r>
              <a:rPr lang="en-US" sz="1350" b="0" i="0" u="none" strike="noStrike" cap="none" dirty="0" smtClean="0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192.168.7.10</a:t>
            </a:r>
            <a:br>
              <a:rPr lang="en-US" sz="1350" b="0" i="0" u="none" strike="noStrike" cap="none" dirty="0" smtClean="0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</a:br>
            <a:r>
              <a:rPr lang="en-US" sz="1350" b="0" i="0" u="none" strike="noStrike" cap="none" dirty="0" smtClean="0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 </a:t>
            </a:r>
            <a:r>
              <a:rPr lang="en-US" altLang="ko-KR" dirty="0" smtClean="0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ping </a:t>
            </a:r>
            <a:r>
              <a:rPr lang="en-US" altLang="ko-KR" dirty="0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192.168.5.10 → </a:t>
            </a:r>
            <a:r>
              <a:rPr lang="en-US" altLang="ko-KR" dirty="0" smtClean="0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192.168.9.10</a:t>
            </a:r>
            <a:endParaRPr lang="en-US" altLang="ko-KR" sz="1600" dirty="0"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  <a:p>
            <a:pPr marL="0" marR="0" lvl="0" indent="0" algn="l" rtl="0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Noto Sans KR Medium" panose="020B0200000000000000" pitchFamily="50" charset="-127"/>
              <a:ea typeface="Noto Sans KR Medium" panose="020B0200000000000000" pitchFamily="50" charset="-127"/>
              <a:sym typeface="Arial"/>
            </a:endParaRPr>
          </a:p>
        </p:txBody>
      </p:sp>
      <p:sp>
        <p:nvSpPr>
          <p:cNvPr id="264" name="Google Shape;264;p25"/>
          <p:cNvSpPr txBox="1"/>
          <p:nvPr/>
        </p:nvSpPr>
        <p:spPr>
          <a:xfrm>
            <a:off x="6525929" y="1813499"/>
            <a:ext cx="95250" cy="207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n-US" sz="1350" b="0" i="0" u="none" strike="noStrike" cap="none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•</a:t>
            </a:r>
            <a:endParaRPr sz="1400" b="0" i="0" u="none" strike="noStrike" cap="none">
              <a:solidFill>
                <a:srgbClr val="000000"/>
              </a:solidFill>
              <a:latin typeface="Noto Sans KR Medium" panose="020B0200000000000000" pitchFamily="50" charset="-127"/>
              <a:ea typeface="Noto Sans KR Medium" panose="020B0200000000000000" pitchFamily="50" charset="-127"/>
              <a:sym typeface="Arial"/>
            </a:endParaRPr>
          </a:p>
        </p:txBody>
      </p:sp>
      <p:sp>
        <p:nvSpPr>
          <p:cNvPr id="265" name="Google Shape;265;p25"/>
          <p:cNvSpPr txBox="1"/>
          <p:nvPr/>
        </p:nvSpPr>
        <p:spPr>
          <a:xfrm>
            <a:off x="6716429" y="1684911"/>
            <a:ext cx="5086350" cy="9476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250" tIns="0" rIns="0" bIns="0" anchor="t" anchorCtr="0">
            <a:spAutoFit/>
          </a:bodyPr>
          <a:lstStyle/>
          <a:p>
            <a:pPr>
              <a:lnSpc>
                <a:spcPct val="112500"/>
              </a:lnSpc>
              <a:buSzPts val="1350"/>
            </a:pPr>
            <a:r>
              <a:rPr lang="en-US" sz="1350" b="0" i="0" u="none" strike="noStrike" cap="none" dirty="0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EIGRP → OSPF Area 1: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Calibri"/>
                <a:sym typeface="Calibri"/>
              </a:rPr>
              <a:t/>
            </a:r>
            <a:br>
              <a:rPr lang="en-US" sz="1800" b="0" i="0" u="none" strike="noStrike" cap="none" dirty="0">
                <a:solidFill>
                  <a:schemeClr val="dk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Calibri"/>
                <a:sym typeface="Calibri"/>
              </a:rPr>
            </a:br>
            <a:r>
              <a:rPr lang="en-US" sz="1350" b="0" i="0" u="none" strike="noStrike" cap="none" dirty="0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 ping 192.168.5.10 → </a:t>
            </a:r>
            <a:r>
              <a:rPr lang="en-US" sz="1350" b="0" i="0" u="none" strike="noStrike" cap="none" dirty="0" smtClean="0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192.168.8.10</a:t>
            </a:r>
            <a:br>
              <a:rPr lang="en-US" sz="1350" b="0" i="0" u="none" strike="noStrike" cap="none" dirty="0" smtClean="0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</a:br>
            <a:r>
              <a:rPr lang="en-US" sz="1350" b="0" i="0" u="none" strike="noStrike" cap="none" dirty="0" smtClean="0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 </a:t>
            </a:r>
            <a:r>
              <a:rPr lang="en-US" altLang="ko-KR" dirty="0" smtClean="0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ping </a:t>
            </a:r>
            <a:r>
              <a:rPr lang="en-US" altLang="ko-KR" dirty="0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192.168.5.10 → </a:t>
            </a:r>
            <a:r>
              <a:rPr lang="en-US" altLang="ko-KR" dirty="0" smtClean="0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192.168.81.10</a:t>
            </a:r>
            <a:endParaRPr lang="en-US" altLang="ko-KR" sz="1600" dirty="0"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  <a:p>
            <a:pPr marL="0" marR="0" lvl="0" indent="0" algn="l" rtl="0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Noto Sans KR Medium" panose="020B0200000000000000" pitchFamily="50" charset="-127"/>
              <a:ea typeface="Noto Sans KR Medium" panose="020B0200000000000000" pitchFamily="50" charset="-127"/>
              <a:sym typeface="Arial"/>
            </a:endParaRPr>
          </a:p>
        </p:txBody>
      </p:sp>
      <p:sp>
        <p:nvSpPr>
          <p:cNvPr id="266" name="Google Shape;266;p25"/>
          <p:cNvSpPr txBox="1"/>
          <p:nvPr/>
        </p:nvSpPr>
        <p:spPr>
          <a:xfrm>
            <a:off x="581025" y="581025"/>
            <a:ext cx="11581447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1" i="0" u="none" strike="noStrike" cap="none">
                <a:solidFill>
                  <a:srgbClr val="0D47A1"/>
                </a:solidFill>
                <a:latin typeface="Noto Sans KR"/>
                <a:ea typeface="Noto Sans KR"/>
                <a:cs typeface="Noto Sans KR"/>
                <a:sym typeface="Noto Sans KR"/>
              </a:rPr>
              <a:t>시스템 검증: End-to-End Ping Test</a:t>
            </a:r>
            <a:endParaRPr sz="1400" b="0" i="0" u="none" strike="noStrike" cap="none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267" name="Google Shape;267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1524" y="2618802"/>
            <a:ext cx="3972479" cy="34390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21179" y="2618802"/>
            <a:ext cx="3867690" cy="34294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6"/>
          <p:cNvSpPr txBox="1"/>
          <p:nvPr/>
        </p:nvSpPr>
        <p:spPr>
          <a:xfrm>
            <a:off x="709125" y="1398561"/>
            <a:ext cx="954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n-US" sz="1350" b="0" i="0" u="none" strike="noStrike" cap="none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•</a:t>
            </a:r>
            <a:endParaRPr sz="1400" b="0" i="0" u="none" strike="noStrike" cap="none">
              <a:solidFill>
                <a:srgbClr val="000000"/>
              </a:solidFill>
              <a:latin typeface="Noto Sans KR Medium" panose="020B0200000000000000" pitchFamily="50" charset="-127"/>
              <a:ea typeface="Noto Sans KR Medium" panose="020B0200000000000000" pitchFamily="50" charset="-127"/>
              <a:sym typeface="Arial"/>
            </a:endParaRPr>
          </a:p>
        </p:txBody>
      </p:sp>
      <p:sp>
        <p:nvSpPr>
          <p:cNvPr id="274" name="Google Shape;274;p26"/>
          <p:cNvSpPr txBox="1"/>
          <p:nvPr/>
        </p:nvSpPr>
        <p:spPr>
          <a:xfrm>
            <a:off x="804375" y="1398561"/>
            <a:ext cx="5086500" cy="9476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250" tIns="0" rIns="0" bIns="0" anchor="t" anchorCtr="0">
            <a:spAutoFit/>
          </a:bodyPr>
          <a:lstStyle/>
          <a:p>
            <a:pPr>
              <a:lnSpc>
                <a:spcPct val="112500"/>
              </a:lnSpc>
              <a:buSzPts val="1350"/>
            </a:pPr>
            <a:r>
              <a:rPr lang="en-US" sz="1350" b="0" i="0" u="none" strike="noStrike" cap="none" dirty="0" err="1" smtClean="0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Vlan</a:t>
            </a:r>
            <a:r>
              <a:rPr lang="en-US" sz="1350" b="0" i="0" u="none" strike="noStrike" cap="none" dirty="0" smtClean="0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(Staff) → OSPF Area 0:</a:t>
            </a:r>
            <a:r>
              <a:rPr lang="en-US" sz="1800" b="0" i="0" u="none" strike="noStrike" cap="none" dirty="0" smtClean="0">
                <a:solidFill>
                  <a:schemeClr val="dk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Calibri"/>
                <a:sym typeface="Calibri"/>
              </a:rPr>
              <a:t/>
            </a:r>
            <a:br>
              <a:rPr lang="en-US" sz="1800" b="0" i="0" u="none" strike="noStrike" cap="none" dirty="0" smtClean="0">
                <a:solidFill>
                  <a:schemeClr val="dk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Calibri"/>
                <a:sym typeface="Calibri"/>
              </a:rPr>
            </a:br>
            <a:r>
              <a:rPr lang="en-US" sz="1350" b="0" i="0" u="none" strike="noStrike" cap="none" dirty="0" smtClean="0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 ping 192.168.</a:t>
            </a:r>
            <a:r>
              <a:rPr lang="en-US" sz="1350" dirty="0" smtClean="0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8</a:t>
            </a:r>
            <a:r>
              <a:rPr lang="en-US" sz="1350" b="0" i="0" u="none" strike="noStrike" cap="none" dirty="0" smtClean="0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.10 → 192.168.</a:t>
            </a:r>
            <a:r>
              <a:rPr lang="en-US" sz="1350" dirty="0" smtClean="0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0</a:t>
            </a:r>
            <a:r>
              <a:rPr lang="en-US" sz="1350" b="0" i="0" u="none" strike="noStrike" cap="none" dirty="0" smtClean="0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.10</a:t>
            </a:r>
            <a:br>
              <a:rPr lang="en-US" sz="1350" b="0" i="0" u="none" strike="noStrike" cap="none" dirty="0" smtClean="0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</a:br>
            <a:r>
              <a:rPr lang="en-US" sz="1350" b="0" i="0" u="none" strike="noStrike" cap="none" dirty="0" smtClean="0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 </a:t>
            </a:r>
            <a:r>
              <a:rPr lang="en-US" altLang="ko-KR" dirty="0" smtClean="0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ping </a:t>
            </a:r>
            <a:r>
              <a:rPr lang="en-US" altLang="ko-KR" dirty="0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192.168.8.10 → 192.168.1.10</a:t>
            </a:r>
            <a:endParaRPr lang="en-US" altLang="ko-KR" sz="1600" dirty="0"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  <a:p>
            <a:pPr marL="0" marR="0" lvl="0" indent="0" algn="l" rtl="0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Noto Sans KR Medium" panose="020B0200000000000000" pitchFamily="50" charset="-127"/>
              <a:ea typeface="Noto Sans KR Medium" panose="020B0200000000000000" pitchFamily="50" charset="-127"/>
              <a:sym typeface="Arial"/>
            </a:endParaRPr>
          </a:p>
        </p:txBody>
      </p:sp>
      <p:sp>
        <p:nvSpPr>
          <p:cNvPr id="275" name="Google Shape;275;p26"/>
          <p:cNvSpPr txBox="1"/>
          <p:nvPr/>
        </p:nvSpPr>
        <p:spPr>
          <a:xfrm>
            <a:off x="6320937" y="1365363"/>
            <a:ext cx="95250" cy="207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n-US" sz="1350" b="0" i="0" u="none" strike="noStrike" cap="none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•</a:t>
            </a:r>
            <a:endParaRPr sz="1400" b="0" i="0" u="none" strike="noStrike" cap="none">
              <a:solidFill>
                <a:srgbClr val="000000"/>
              </a:solidFill>
              <a:latin typeface="Noto Sans KR Medium" panose="020B0200000000000000" pitchFamily="50" charset="-127"/>
              <a:ea typeface="Noto Sans KR Medium" panose="020B0200000000000000" pitchFamily="50" charset="-127"/>
              <a:sym typeface="Arial"/>
            </a:endParaRPr>
          </a:p>
        </p:txBody>
      </p:sp>
      <p:sp>
        <p:nvSpPr>
          <p:cNvPr id="276" name="Google Shape;276;p26"/>
          <p:cNvSpPr txBox="1"/>
          <p:nvPr/>
        </p:nvSpPr>
        <p:spPr>
          <a:xfrm>
            <a:off x="6416187" y="1365363"/>
            <a:ext cx="5086500" cy="469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250" tIns="0" rIns="0" bIns="0" anchor="t" anchorCtr="0">
            <a:spAutoFit/>
          </a:bodyPr>
          <a:lstStyle/>
          <a:p>
            <a:pPr marL="0" marR="0" lvl="0" indent="0" algn="l" rtl="0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n-US" sz="1350" b="0" i="0" u="none" strike="noStrike" cap="none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Vlan(Staff) → </a:t>
            </a:r>
            <a:r>
              <a:rPr lang="en-US" sz="1350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EIGRP</a:t>
            </a:r>
            <a:r>
              <a:rPr lang="en-US" sz="1350" b="0" i="0" u="none" strike="noStrike" cap="none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:</a:t>
            </a:r>
            <a:r>
              <a:rPr lang="en-US" sz="1800" b="0" i="0" u="none" strike="noStrike" cap="none">
                <a:solidFill>
                  <a:schemeClr val="dk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Calibri"/>
                <a:sym typeface="Calibri"/>
              </a:rPr>
              <a:t/>
            </a:r>
            <a:br>
              <a:rPr lang="en-US" sz="1800" b="0" i="0" u="none" strike="noStrike" cap="none">
                <a:solidFill>
                  <a:schemeClr val="dk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Calibri"/>
                <a:sym typeface="Calibri"/>
              </a:rPr>
            </a:br>
            <a:r>
              <a:rPr lang="en-US" sz="1350" b="0" i="0" u="none" strike="noStrike" cap="none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 ping 192.168.</a:t>
            </a:r>
            <a:r>
              <a:rPr lang="en-US" sz="1350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8</a:t>
            </a:r>
            <a:r>
              <a:rPr lang="en-US" sz="1350" b="0" i="0" u="none" strike="noStrike" cap="none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.10 → 192.168.</a:t>
            </a:r>
            <a:r>
              <a:rPr lang="en-US" sz="1350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5</a:t>
            </a:r>
            <a:r>
              <a:rPr lang="en-US" sz="1350" b="0" i="0" u="none" strike="noStrike" cap="none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.10</a:t>
            </a:r>
            <a:endParaRPr sz="1400" b="0" i="0" u="none" strike="noStrike" cap="none">
              <a:solidFill>
                <a:srgbClr val="000000"/>
              </a:solidFill>
              <a:latin typeface="Noto Sans KR Medium" panose="020B0200000000000000" pitchFamily="50" charset="-127"/>
              <a:ea typeface="Noto Sans KR Medium" panose="020B0200000000000000" pitchFamily="50" charset="-127"/>
              <a:sym typeface="Arial"/>
            </a:endParaRPr>
          </a:p>
        </p:txBody>
      </p:sp>
      <p:sp>
        <p:nvSpPr>
          <p:cNvPr id="277" name="Google Shape;277;p26"/>
          <p:cNvSpPr txBox="1"/>
          <p:nvPr/>
        </p:nvSpPr>
        <p:spPr>
          <a:xfrm>
            <a:off x="6225687" y="3946024"/>
            <a:ext cx="95250" cy="207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n-US" sz="1350" b="0" i="0" u="none" strike="noStrike" cap="none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•</a:t>
            </a:r>
            <a:endParaRPr sz="1400" b="0" i="0" u="none" strike="noStrike" cap="none">
              <a:solidFill>
                <a:srgbClr val="000000"/>
              </a:solidFill>
              <a:latin typeface="Noto Sans KR Medium" panose="020B0200000000000000" pitchFamily="50" charset="-127"/>
              <a:ea typeface="Noto Sans KR Medium" panose="020B0200000000000000" pitchFamily="50" charset="-127"/>
              <a:sym typeface="Arial"/>
            </a:endParaRPr>
          </a:p>
        </p:txBody>
      </p:sp>
      <p:sp>
        <p:nvSpPr>
          <p:cNvPr id="278" name="Google Shape;278;p26"/>
          <p:cNvSpPr txBox="1"/>
          <p:nvPr/>
        </p:nvSpPr>
        <p:spPr>
          <a:xfrm>
            <a:off x="6368562" y="3919029"/>
            <a:ext cx="5086500" cy="469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250" tIns="0" rIns="0" bIns="0" anchor="t" anchorCtr="0">
            <a:spAutoFit/>
          </a:bodyPr>
          <a:lstStyle/>
          <a:p>
            <a:pPr marL="0" marR="0" lvl="0" indent="0" algn="l" rtl="0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n-US" sz="1350" b="0" i="0" u="none" strike="noStrike" cap="none" dirty="0" err="1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Vlan</a:t>
            </a:r>
            <a:r>
              <a:rPr lang="en-US" sz="1350" b="0" i="0" u="none" strike="noStrike" cap="none" dirty="0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(Staff) → Internet (NAT):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Calibri"/>
                <a:sym typeface="Calibri"/>
              </a:rPr>
              <a:t/>
            </a:r>
            <a:br>
              <a:rPr lang="en-US" sz="1800" b="0" i="0" u="none" strike="noStrike" cap="none" dirty="0">
                <a:solidFill>
                  <a:schemeClr val="dk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Calibri"/>
                <a:sym typeface="Calibri"/>
              </a:rPr>
            </a:br>
            <a:r>
              <a:rPr lang="en-US" sz="1350" b="0" i="0" u="none" strike="noStrike" cap="none" dirty="0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 ping 192.168.</a:t>
            </a:r>
            <a:r>
              <a:rPr lang="en-US" sz="1350" dirty="0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8</a:t>
            </a:r>
            <a:r>
              <a:rPr lang="en-US" sz="1350" b="0" i="0" u="none" strike="noStrike" cap="none" dirty="0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.10 → 8.8.8.8</a:t>
            </a:r>
            <a:endParaRPr sz="1400" b="0" i="0" u="none" strike="noStrike" cap="none" dirty="0">
              <a:solidFill>
                <a:srgbClr val="000000"/>
              </a:solidFill>
              <a:latin typeface="Noto Sans KR Medium" panose="020B0200000000000000" pitchFamily="50" charset="-127"/>
              <a:ea typeface="Noto Sans KR Medium" panose="020B0200000000000000" pitchFamily="50" charset="-127"/>
              <a:sym typeface="Arial"/>
            </a:endParaRPr>
          </a:p>
        </p:txBody>
      </p:sp>
      <p:sp>
        <p:nvSpPr>
          <p:cNvPr id="279" name="Google Shape;279;p26"/>
          <p:cNvSpPr txBox="1"/>
          <p:nvPr/>
        </p:nvSpPr>
        <p:spPr>
          <a:xfrm>
            <a:off x="581025" y="581025"/>
            <a:ext cx="11581447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1" i="0" u="none" strike="noStrike" cap="none">
                <a:solidFill>
                  <a:srgbClr val="0D47A1"/>
                </a:solidFill>
                <a:latin typeface="Noto Sans KR"/>
                <a:ea typeface="Noto Sans KR"/>
                <a:cs typeface="Noto Sans KR"/>
                <a:sym typeface="Noto Sans KR"/>
              </a:rPr>
              <a:t>시스템 검증: End-to-End Ping Test</a:t>
            </a:r>
            <a:endParaRPr sz="1400" b="0" i="0" u="none" strike="noStrike" cap="none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280" name="Google Shape;280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70872" y="1963626"/>
            <a:ext cx="3829584" cy="17147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20937" y="4560570"/>
            <a:ext cx="4001058" cy="17147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2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09125" y="2346256"/>
            <a:ext cx="3867690" cy="340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7"/>
          <p:cNvSpPr txBox="1"/>
          <p:nvPr/>
        </p:nvSpPr>
        <p:spPr>
          <a:xfrm>
            <a:off x="676275" y="1473613"/>
            <a:ext cx="95250" cy="207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n-US" sz="1350" b="0" i="0" u="none" strike="noStrike" cap="none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•</a:t>
            </a:r>
            <a:endParaRPr sz="1400" b="0" i="0" u="none" strike="noStrike" cap="none">
              <a:solidFill>
                <a:srgbClr val="000000"/>
              </a:solidFill>
              <a:latin typeface="Noto Sans KR Medium" panose="020B0200000000000000" pitchFamily="50" charset="-127"/>
              <a:ea typeface="Noto Sans KR Medium" panose="020B0200000000000000" pitchFamily="50" charset="-127"/>
              <a:sym typeface="Arial"/>
            </a:endParaRPr>
          </a:p>
        </p:txBody>
      </p:sp>
      <p:sp>
        <p:nvSpPr>
          <p:cNvPr id="288" name="Google Shape;288;p27"/>
          <p:cNvSpPr txBox="1"/>
          <p:nvPr/>
        </p:nvSpPr>
        <p:spPr>
          <a:xfrm>
            <a:off x="771525" y="1473613"/>
            <a:ext cx="5086350" cy="712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250" tIns="0" rIns="0" bIns="0" anchor="t" anchorCtr="0">
            <a:spAutoFit/>
          </a:bodyPr>
          <a:lstStyle/>
          <a:p>
            <a:pPr lvl="0">
              <a:lnSpc>
                <a:spcPct val="112500"/>
              </a:lnSpc>
            </a:pPr>
            <a:r>
              <a:rPr lang="en-US" sz="1350" b="0" i="0" u="none" strike="noStrike" cap="none" dirty="0" err="1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Vlan</a:t>
            </a:r>
            <a:r>
              <a:rPr lang="en-US" sz="1350" b="0" i="0" u="none" strike="noStrike" cap="none" dirty="0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(Guest) → EIGRP: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Calibri"/>
                <a:sym typeface="Calibri"/>
              </a:rPr>
              <a:t/>
            </a:r>
            <a:br>
              <a:rPr lang="en-US" sz="1800" b="0" i="0" u="none" strike="noStrike" cap="none" dirty="0">
                <a:solidFill>
                  <a:schemeClr val="dk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Calibri"/>
                <a:sym typeface="Calibri"/>
              </a:rPr>
            </a:br>
            <a:r>
              <a:rPr lang="en-US" sz="1350" b="0" i="0" u="none" strike="noStrike" cap="none" dirty="0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 ping 192.168.81.10 → </a:t>
            </a:r>
            <a:r>
              <a:rPr lang="en-US" sz="1350" b="0" i="0" u="none" strike="noStrike" cap="none" dirty="0" smtClean="0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192.168.5.10</a:t>
            </a:r>
            <a:br>
              <a:rPr lang="en-US" sz="1350" b="0" i="0" u="none" strike="noStrike" cap="none" dirty="0" smtClean="0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</a:br>
            <a:r>
              <a:rPr lang="en-US" sz="1350" b="0" i="0" u="none" strike="noStrike" cap="none" dirty="0" smtClean="0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 ping 192.168.81.10 </a:t>
            </a:r>
            <a:r>
              <a:rPr lang="en-US" altLang="ko-KR" sz="1350" dirty="0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→ </a:t>
            </a:r>
            <a:r>
              <a:rPr lang="en-US" altLang="ko-KR" sz="1350" dirty="0" smtClean="0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192.168.0.10</a:t>
            </a:r>
            <a:endParaRPr sz="1400" b="0" i="0" u="none" strike="noStrike" cap="none" dirty="0">
              <a:solidFill>
                <a:srgbClr val="000000"/>
              </a:solidFill>
              <a:latin typeface="Noto Sans KR Medium" panose="020B0200000000000000" pitchFamily="50" charset="-127"/>
              <a:ea typeface="Noto Sans KR Medium" panose="020B0200000000000000" pitchFamily="50" charset="-127"/>
              <a:sym typeface="Arial"/>
            </a:endParaRPr>
          </a:p>
        </p:txBody>
      </p:sp>
      <p:sp>
        <p:nvSpPr>
          <p:cNvPr id="289" name="Google Shape;289;p27"/>
          <p:cNvSpPr txBox="1"/>
          <p:nvPr/>
        </p:nvSpPr>
        <p:spPr>
          <a:xfrm>
            <a:off x="6497731" y="1473613"/>
            <a:ext cx="95250" cy="207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n-US" sz="1350" b="0" i="0" u="none" strike="noStrike" cap="none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•</a:t>
            </a:r>
            <a:endParaRPr sz="1400" b="0" i="0" u="none" strike="noStrike" cap="none">
              <a:solidFill>
                <a:srgbClr val="000000"/>
              </a:solidFill>
              <a:latin typeface="Noto Sans KR Medium" panose="020B0200000000000000" pitchFamily="50" charset="-127"/>
              <a:ea typeface="Noto Sans KR Medium" panose="020B0200000000000000" pitchFamily="50" charset="-127"/>
              <a:sym typeface="Arial"/>
            </a:endParaRPr>
          </a:p>
        </p:txBody>
      </p:sp>
      <p:sp>
        <p:nvSpPr>
          <p:cNvPr id="290" name="Google Shape;290;p27"/>
          <p:cNvSpPr txBox="1"/>
          <p:nvPr/>
        </p:nvSpPr>
        <p:spPr>
          <a:xfrm>
            <a:off x="6592981" y="1473613"/>
            <a:ext cx="5086500" cy="469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250" tIns="0" rIns="0" bIns="0" anchor="t" anchorCtr="0">
            <a:spAutoFit/>
          </a:bodyPr>
          <a:lstStyle/>
          <a:p>
            <a:pPr marL="0" marR="0" lvl="0" indent="0" algn="l" rtl="0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n-US" sz="1350" b="0" i="0" u="none" strike="noStrike" cap="none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Vlan(Guest) → OSPF Area 1:</a:t>
            </a:r>
            <a:r>
              <a:rPr lang="en-US" sz="1800" b="0" i="0" u="none" strike="noStrike" cap="none">
                <a:solidFill>
                  <a:schemeClr val="dk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Calibri"/>
                <a:sym typeface="Calibri"/>
              </a:rPr>
              <a:t/>
            </a:r>
            <a:br>
              <a:rPr lang="en-US" sz="1800" b="0" i="0" u="none" strike="noStrike" cap="none">
                <a:solidFill>
                  <a:schemeClr val="dk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Calibri"/>
                <a:sym typeface="Calibri"/>
              </a:rPr>
            </a:br>
            <a:r>
              <a:rPr lang="en-US" sz="1350" b="0" i="0" u="none" strike="noStrike" cap="none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 ping 192.168.</a:t>
            </a:r>
            <a:r>
              <a:rPr lang="en-US" sz="1350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81</a:t>
            </a:r>
            <a:r>
              <a:rPr lang="en-US" sz="1350" b="0" i="0" u="none" strike="noStrike" cap="none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.10 → 192.168.8.10</a:t>
            </a:r>
            <a:endParaRPr sz="1400" b="0" i="0" u="none" strike="noStrike" cap="none">
              <a:solidFill>
                <a:srgbClr val="000000"/>
              </a:solidFill>
              <a:latin typeface="Noto Sans KR Medium" panose="020B0200000000000000" pitchFamily="50" charset="-127"/>
              <a:ea typeface="Noto Sans KR Medium" panose="020B0200000000000000" pitchFamily="50" charset="-127"/>
              <a:sym typeface="Arial"/>
            </a:endParaRPr>
          </a:p>
        </p:txBody>
      </p:sp>
      <p:sp>
        <p:nvSpPr>
          <p:cNvPr id="291" name="Google Shape;291;p27"/>
          <p:cNvSpPr txBox="1"/>
          <p:nvPr/>
        </p:nvSpPr>
        <p:spPr>
          <a:xfrm>
            <a:off x="6497731" y="3640225"/>
            <a:ext cx="95250" cy="207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n-US" sz="1350" b="0" i="0" u="none" strike="noStrike" cap="none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•</a:t>
            </a:r>
            <a:endParaRPr sz="1400" b="0" i="0" u="none" strike="noStrike" cap="none">
              <a:solidFill>
                <a:srgbClr val="000000"/>
              </a:solidFill>
              <a:latin typeface="Noto Sans KR Medium" panose="020B0200000000000000" pitchFamily="50" charset="-127"/>
              <a:ea typeface="Noto Sans KR Medium" panose="020B0200000000000000" pitchFamily="50" charset="-127"/>
              <a:sym typeface="Arial"/>
            </a:endParaRPr>
          </a:p>
        </p:txBody>
      </p:sp>
      <p:sp>
        <p:nvSpPr>
          <p:cNvPr id="292" name="Google Shape;292;p27"/>
          <p:cNvSpPr txBox="1"/>
          <p:nvPr/>
        </p:nvSpPr>
        <p:spPr>
          <a:xfrm>
            <a:off x="6592981" y="3640225"/>
            <a:ext cx="5086500" cy="469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250" tIns="0" rIns="0" bIns="0" anchor="t" anchorCtr="0">
            <a:spAutoFit/>
          </a:bodyPr>
          <a:lstStyle/>
          <a:p>
            <a:pPr marL="0" marR="0" lvl="0" indent="0" algn="l" rtl="0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n-US" sz="1350" b="0" i="0" u="none" strike="noStrike" cap="none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Vlan(Guest) → Internet (NAT):</a:t>
            </a:r>
            <a:r>
              <a:rPr lang="en-US" sz="1800" b="0" i="0" u="none" strike="noStrike" cap="none">
                <a:solidFill>
                  <a:schemeClr val="dk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Calibri"/>
                <a:sym typeface="Calibri"/>
              </a:rPr>
              <a:t/>
            </a:r>
            <a:br>
              <a:rPr lang="en-US" sz="1800" b="0" i="0" u="none" strike="noStrike" cap="none">
                <a:solidFill>
                  <a:schemeClr val="dk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Calibri"/>
                <a:sym typeface="Calibri"/>
              </a:rPr>
            </a:br>
            <a:r>
              <a:rPr lang="en-US" sz="1350" b="0" i="0" u="none" strike="noStrike" cap="none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 ping 192.168.</a:t>
            </a:r>
            <a:r>
              <a:rPr lang="en-US" sz="1350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81</a:t>
            </a:r>
            <a:r>
              <a:rPr lang="en-US" sz="1350" b="0" i="0" u="none" strike="noStrike" cap="none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.10 → 8.8.8.8</a:t>
            </a:r>
            <a:endParaRPr sz="1400" b="0" i="0" u="none" strike="noStrike" cap="none">
              <a:solidFill>
                <a:srgbClr val="000000"/>
              </a:solidFill>
              <a:latin typeface="Noto Sans KR Medium" panose="020B0200000000000000" pitchFamily="50" charset="-127"/>
              <a:ea typeface="Noto Sans KR Medium" panose="020B0200000000000000" pitchFamily="50" charset="-127"/>
              <a:sym typeface="Arial"/>
            </a:endParaRPr>
          </a:p>
        </p:txBody>
      </p:sp>
      <p:sp>
        <p:nvSpPr>
          <p:cNvPr id="293" name="Google Shape;293;p27"/>
          <p:cNvSpPr txBox="1"/>
          <p:nvPr/>
        </p:nvSpPr>
        <p:spPr>
          <a:xfrm>
            <a:off x="581025" y="581025"/>
            <a:ext cx="11581447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1" i="0" u="none" strike="noStrike" cap="none">
                <a:solidFill>
                  <a:srgbClr val="0D47A1"/>
                </a:solidFill>
                <a:latin typeface="Noto Sans KR"/>
                <a:ea typeface="Noto Sans KR"/>
                <a:cs typeface="Noto Sans KR"/>
                <a:sym typeface="Noto Sans KR"/>
              </a:rPr>
              <a:t>시스템 검증: End-to-End Ping Test</a:t>
            </a:r>
            <a:endParaRPr sz="1400" b="0" i="0" u="none" strike="noStrike" cap="none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294" name="Google Shape;294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6275" y="2371393"/>
            <a:ext cx="4048690" cy="29531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92981" y="4256645"/>
            <a:ext cx="4086795" cy="16956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2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592981" y="2035764"/>
            <a:ext cx="3991532" cy="14575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28"/>
          <p:cNvSpPr txBox="1"/>
          <p:nvPr/>
        </p:nvSpPr>
        <p:spPr>
          <a:xfrm>
            <a:off x="2190750" y="2957474"/>
            <a:ext cx="8191500" cy="300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n-US" sz="1300" b="1">
                <a:solidFill>
                  <a:schemeClr val="dk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이기종 프로토콜 통합 (OSPF/EIGRP)</a:t>
            </a:r>
            <a:r>
              <a:rPr lang="en-US" sz="1300">
                <a:solidFill>
                  <a:schemeClr val="dk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 </a:t>
            </a:r>
            <a:r>
              <a:rPr lang="en-US" sz="1300">
                <a:solidFill>
                  <a:srgbClr val="188038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Roboto Mono"/>
                <a:sym typeface="Roboto Mono"/>
              </a:rPr>
              <a:t>ASBR</a:t>
            </a:r>
            <a:r>
              <a:rPr lang="en-US" sz="1300">
                <a:solidFill>
                  <a:schemeClr val="dk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에서의 양방향 재분배 설정과 경로 필터링</a:t>
            </a:r>
            <a:endParaRPr sz="1600" b="0" i="0" u="none" strike="noStrike" cap="none">
              <a:solidFill>
                <a:srgbClr val="000000"/>
              </a:solidFill>
              <a:latin typeface="Noto Sans KR Medium" panose="020B0200000000000000" pitchFamily="50" charset="-127"/>
              <a:ea typeface="Noto Sans KR Medium" panose="020B0200000000000000" pitchFamily="50" charset="-127"/>
              <a:sym typeface="Arial"/>
            </a:endParaRPr>
          </a:p>
        </p:txBody>
      </p:sp>
      <p:sp>
        <p:nvSpPr>
          <p:cNvPr id="302" name="Google Shape;302;p28"/>
          <p:cNvSpPr txBox="1"/>
          <p:nvPr/>
        </p:nvSpPr>
        <p:spPr>
          <a:xfrm>
            <a:off x="2190750" y="3405137"/>
            <a:ext cx="8648100" cy="300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n-US" sz="1300" b="1">
                <a:solidFill>
                  <a:schemeClr val="dk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OSPF Area 설계의 중요성</a:t>
            </a:r>
            <a:r>
              <a:rPr lang="en-US" sz="1300">
                <a:solidFill>
                  <a:schemeClr val="dk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 : </a:t>
            </a:r>
            <a:r>
              <a:rPr lang="en-US" sz="1300">
                <a:solidFill>
                  <a:srgbClr val="188038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Roboto Mono"/>
                <a:sym typeface="Roboto Mono"/>
              </a:rPr>
              <a:t>Stub/NSSA Area</a:t>
            </a:r>
            <a:r>
              <a:rPr lang="en-US" sz="1300">
                <a:solidFill>
                  <a:schemeClr val="dk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는 라우팅 테이블을 단순화하지만, 외부 경로(E2) 학습 여부에 따른 설계</a:t>
            </a:r>
            <a:endParaRPr sz="1300" b="0" i="0" u="none" strike="noStrike" cap="none">
              <a:solidFill>
                <a:srgbClr val="000000"/>
              </a:solidFill>
              <a:latin typeface="Noto Sans KR Medium" panose="020B0200000000000000" pitchFamily="50" charset="-127"/>
              <a:ea typeface="Noto Sans KR Medium" panose="020B0200000000000000" pitchFamily="50" charset="-127"/>
              <a:sym typeface="Arial"/>
            </a:endParaRPr>
          </a:p>
        </p:txBody>
      </p:sp>
      <p:sp>
        <p:nvSpPr>
          <p:cNvPr id="303" name="Google Shape;303;p28"/>
          <p:cNvSpPr txBox="1"/>
          <p:nvPr/>
        </p:nvSpPr>
        <p:spPr>
          <a:xfrm>
            <a:off x="2190750" y="3843312"/>
            <a:ext cx="8191500" cy="300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n-US" sz="1300" b="1" dirty="0">
                <a:solidFill>
                  <a:schemeClr val="dk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L3 </a:t>
            </a:r>
            <a:r>
              <a:rPr lang="en-US" sz="1300" b="1" dirty="0" err="1">
                <a:solidFill>
                  <a:schemeClr val="dk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스위치</a:t>
            </a:r>
            <a:r>
              <a:rPr lang="en-US" sz="1300" b="1" dirty="0">
                <a:solidFill>
                  <a:schemeClr val="dk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 :</a:t>
            </a:r>
            <a:r>
              <a:rPr lang="en-US" sz="1300" dirty="0">
                <a:solidFill>
                  <a:schemeClr val="dk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 Packet Tracer </a:t>
            </a:r>
            <a:r>
              <a:rPr lang="en-US" sz="1300" dirty="0" err="1">
                <a:solidFill>
                  <a:schemeClr val="dk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라우터의</a:t>
            </a:r>
            <a:r>
              <a:rPr lang="en-US" sz="1300" dirty="0">
                <a:solidFill>
                  <a:schemeClr val="dk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 ROAS/VLAN </a:t>
            </a:r>
            <a:r>
              <a:rPr lang="en-US" sz="1300" dirty="0" err="1">
                <a:solidFill>
                  <a:schemeClr val="dk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기능</a:t>
            </a:r>
            <a:r>
              <a:rPr lang="en-US" sz="1300" dirty="0">
                <a:solidFill>
                  <a:schemeClr val="dk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 </a:t>
            </a:r>
            <a:r>
              <a:rPr lang="en-US" sz="1300" dirty="0" err="1">
                <a:solidFill>
                  <a:schemeClr val="dk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한계</a:t>
            </a:r>
            <a:r>
              <a:rPr lang="en-US" sz="1300" dirty="0">
                <a:solidFill>
                  <a:schemeClr val="dk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(VTP/SVI </a:t>
            </a:r>
            <a:r>
              <a:rPr lang="en-US" sz="1300" dirty="0" err="1">
                <a:solidFill>
                  <a:schemeClr val="dk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미지원</a:t>
            </a:r>
            <a:r>
              <a:rPr lang="en-US" sz="1300" dirty="0">
                <a:solidFill>
                  <a:schemeClr val="dk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)는, </a:t>
            </a:r>
            <a:r>
              <a:rPr lang="en-US" sz="1300" dirty="0">
                <a:solidFill>
                  <a:srgbClr val="188038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Roboto Mono"/>
                <a:sym typeface="Roboto Mono"/>
              </a:rPr>
              <a:t>L3 </a:t>
            </a:r>
            <a:r>
              <a:rPr lang="en-US" sz="1300" dirty="0" err="1">
                <a:solidFill>
                  <a:srgbClr val="188038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Roboto Mono"/>
                <a:sym typeface="Roboto Mono"/>
              </a:rPr>
              <a:t>스위치</a:t>
            </a:r>
            <a:r>
              <a:rPr lang="en-US" sz="1300" dirty="0">
                <a:solidFill>
                  <a:srgbClr val="188038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Roboto Mono"/>
                <a:sym typeface="Roboto Mono"/>
              </a:rPr>
              <a:t>(SVI)</a:t>
            </a:r>
            <a:r>
              <a:rPr lang="en-US" sz="1300" dirty="0">
                <a:solidFill>
                  <a:schemeClr val="dk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로 </a:t>
            </a:r>
            <a:r>
              <a:rPr lang="en-US" sz="1300" dirty="0" err="1">
                <a:solidFill>
                  <a:schemeClr val="dk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역할을</a:t>
            </a:r>
            <a:r>
              <a:rPr lang="en-US" sz="1300" dirty="0">
                <a:solidFill>
                  <a:schemeClr val="dk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 </a:t>
            </a:r>
            <a:r>
              <a:rPr lang="en-US" sz="1300" dirty="0" err="1">
                <a:solidFill>
                  <a:schemeClr val="dk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대체</a:t>
            </a:r>
            <a:endParaRPr sz="1300" b="0" i="0" u="none" strike="noStrike" cap="none" dirty="0">
              <a:solidFill>
                <a:srgbClr val="000000"/>
              </a:solidFill>
              <a:latin typeface="Noto Sans KR Medium" panose="020B0200000000000000" pitchFamily="50" charset="-127"/>
              <a:ea typeface="Noto Sans KR Medium" panose="020B0200000000000000" pitchFamily="50" charset="-127"/>
              <a:sym typeface="Arial"/>
            </a:endParaRPr>
          </a:p>
        </p:txBody>
      </p:sp>
      <p:sp>
        <p:nvSpPr>
          <p:cNvPr id="304" name="Google Shape;304;p28"/>
          <p:cNvSpPr txBox="1"/>
          <p:nvPr/>
        </p:nvSpPr>
        <p:spPr>
          <a:xfrm>
            <a:off x="2190750" y="4281487"/>
            <a:ext cx="8191500" cy="300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n-US" sz="1300" b="1">
                <a:solidFill>
                  <a:schemeClr val="dk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L2 안정화 :</a:t>
            </a:r>
            <a:r>
              <a:rPr lang="en-US" sz="1300">
                <a:solidFill>
                  <a:schemeClr val="dk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 </a:t>
            </a:r>
            <a:r>
              <a:rPr lang="en-US" sz="1300">
                <a:solidFill>
                  <a:srgbClr val="188038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Roboto Mono"/>
                <a:sym typeface="Roboto Mono"/>
              </a:rPr>
              <a:t>Native VLAN 불일치</a:t>
            </a:r>
            <a:r>
              <a:rPr lang="en-US" sz="1300">
                <a:solidFill>
                  <a:schemeClr val="dk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에 따른 HSRP Hello 패킷 드롭을, Native VLAN을 통일하여 L2 안정성을 확보</a:t>
            </a:r>
            <a:endParaRPr sz="1300" b="0" i="0" u="none" strike="noStrike" cap="none">
              <a:solidFill>
                <a:srgbClr val="000000"/>
              </a:solidFill>
              <a:latin typeface="Noto Sans KR Medium" panose="020B0200000000000000" pitchFamily="50" charset="-127"/>
              <a:ea typeface="Noto Sans KR Medium" panose="020B0200000000000000" pitchFamily="50" charset="-127"/>
              <a:sym typeface="Arial"/>
            </a:endParaRPr>
          </a:p>
        </p:txBody>
      </p:sp>
      <p:pic>
        <p:nvPicPr>
          <p:cNvPr id="305" name="Google Shape;305;p28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09750" y="3005099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28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809750" y="3452774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28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809750" y="3890937"/>
            <a:ext cx="28575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28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809750" y="4329112"/>
            <a:ext cx="200025" cy="2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28"/>
          <p:cNvSpPr txBox="1"/>
          <p:nvPr/>
        </p:nvSpPr>
        <p:spPr>
          <a:xfrm>
            <a:off x="581025" y="581025"/>
            <a:ext cx="11581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1" i="0" u="none" strike="noStrike" cap="none" dirty="0" smtClean="0">
                <a:solidFill>
                  <a:srgbClr val="0D47A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Poppins"/>
                <a:sym typeface="Poppins"/>
              </a:rPr>
              <a:t>🏁  </a:t>
            </a:r>
            <a:r>
              <a:rPr lang="en-US" sz="3600" b="1" i="0" u="none" strike="noStrike" cap="none" dirty="0" err="1">
                <a:solidFill>
                  <a:srgbClr val="0D47A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Poppins"/>
                <a:sym typeface="Poppins"/>
              </a:rPr>
              <a:t>결론</a:t>
            </a:r>
            <a:r>
              <a:rPr lang="en-US" sz="3600" b="1" i="0" u="none" strike="noStrike" cap="none" dirty="0">
                <a:solidFill>
                  <a:srgbClr val="0D47A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Poppins"/>
                <a:sym typeface="Poppins"/>
              </a:rPr>
              <a:t> 및 </a:t>
            </a:r>
            <a:r>
              <a:rPr lang="en-US" sz="3600" b="1" i="0" u="none" strike="noStrike" cap="none" dirty="0" err="1">
                <a:solidFill>
                  <a:srgbClr val="0D47A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Poppins"/>
                <a:sym typeface="Poppins"/>
              </a:rPr>
              <a:t>학습</a:t>
            </a:r>
            <a:r>
              <a:rPr lang="en-US" sz="3600" b="1" i="0" u="none" strike="noStrike" cap="none" dirty="0">
                <a:solidFill>
                  <a:srgbClr val="0D47A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Poppins"/>
                <a:sym typeface="Poppins"/>
              </a:rPr>
              <a:t> </a:t>
            </a:r>
            <a:r>
              <a:rPr lang="en-US" sz="3600" b="1" i="0" u="none" strike="noStrike" cap="none" dirty="0" err="1">
                <a:solidFill>
                  <a:srgbClr val="0D47A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Poppins"/>
                <a:sym typeface="Poppins"/>
              </a:rPr>
              <a:t>포인트</a:t>
            </a:r>
            <a:endParaRPr sz="1400" b="0" i="0" u="none" strike="noStrike" cap="none" dirty="0">
              <a:solidFill>
                <a:srgbClr val="000000"/>
              </a:solidFill>
              <a:latin typeface="Noto Sans KR Black" panose="020B0200000000000000" pitchFamily="50" charset="-127"/>
              <a:ea typeface="Noto Sans KR Black" panose="020B0200000000000000" pitchFamily="50" charset="-127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3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3261" y="1369626"/>
            <a:ext cx="5040000" cy="25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3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25875" y="1369626"/>
            <a:ext cx="5040000" cy="25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3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23994" y="3983512"/>
            <a:ext cx="5040000" cy="25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3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325875" y="3973043"/>
            <a:ext cx="5040000" cy="25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3"/>
          <p:cNvSpPr txBox="1"/>
          <p:nvPr/>
        </p:nvSpPr>
        <p:spPr>
          <a:xfrm>
            <a:off x="1558049" y="2444960"/>
            <a:ext cx="337042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D47A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Arial Black"/>
                <a:sym typeface="Arial Black"/>
              </a:rPr>
              <a:t>1: 라우팅 통합</a:t>
            </a:r>
            <a:endParaRPr sz="1400" b="0" i="0" u="none" strike="noStrike" cap="none">
              <a:solidFill>
                <a:srgbClr val="000000"/>
              </a:solidFill>
              <a:latin typeface="Noto Sans KR Medium" panose="020B0200000000000000" pitchFamily="50" charset="-127"/>
              <a:ea typeface="Noto Sans KR Medium" panose="020B0200000000000000" pitchFamily="50" charset="-127"/>
              <a:cs typeface="Arial Black"/>
              <a:sym typeface="Arial Black"/>
            </a:endParaRPr>
          </a:p>
        </p:txBody>
      </p:sp>
      <p:sp>
        <p:nvSpPr>
          <p:cNvPr id="89" name="Google Shape;89;p13"/>
          <p:cNvSpPr txBox="1"/>
          <p:nvPr/>
        </p:nvSpPr>
        <p:spPr>
          <a:xfrm>
            <a:off x="876300" y="3085618"/>
            <a:ext cx="4733925" cy="31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n-US" sz="1350" b="0" i="0" u="none" strike="noStrike" cap="none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Arial Black"/>
                <a:sym typeface="Arial Black"/>
              </a:rPr>
              <a:t>ASBR에서 OSPF와 EIGRP 간의 양방향 재분배</a:t>
            </a:r>
            <a:endParaRPr sz="1400" b="0" i="0" u="none" strike="noStrike" cap="none">
              <a:solidFill>
                <a:srgbClr val="000000"/>
              </a:solidFill>
              <a:latin typeface="Noto Sans KR Medium" panose="020B0200000000000000" pitchFamily="50" charset="-127"/>
              <a:ea typeface="Noto Sans KR Medium" panose="020B0200000000000000" pitchFamily="50" charset="-127"/>
              <a:cs typeface="Arial Black"/>
              <a:sym typeface="Arial Black"/>
            </a:endParaRPr>
          </a:p>
        </p:txBody>
      </p:sp>
      <p:sp>
        <p:nvSpPr>
          <p:cNvPr id="90" name="Google Shape;90;p13"/>
          <p:cNvSpPr txBox="1"/>
          <p:nvPr/>
        </p:nvSpPr>
        <p:spPr>
          <a:xfrm>
            <a:off x="7485704" y="2444960"/>
            <a:ext cx="272034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0D47A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Arial Black"/>
                <a:sym typeface="Arial Black"/>
              </a:rPr>
              <a:t>2: 확장성</a:t>
            </a:r>
            <a:endParaRPr sz="1400" b="0" i="0" u="none" strike="noStrike" cap="none">
              <a:solidFill>
                <a:srgbClr val="000000"/>
              </a:solidFill>
              <a:latin typeface="Noto Sans KR Medium" panose="020B0200000000000000" pitchFamily="50" charset="-127"/>
              <a:ea typeface="Noto Sans KR Medium" panose="020B0200000000000000" pitchFamily="50" charset="-127"/>
              <a:cs typeface="Arial Black"/>
              <a:sym typeface="Arial Black"/>
            </a:endParaRPr>
          </a:p>
        </p:txBody>
      </p:sp>
      <p:sp>
        <p:nvSpPr>
          <p:cNvPr id="91" name="Google Shape;91;p13"/>
          <p:cNvSpPr txBox="1"/>
          <p:nvPr/>
        </p:nvSpPr>
        <p:spPr>
          <a:xfrm>
            <a:off x="6540824" y="3085618"/>
            <a:ext cx="4733925" cy="31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n-US" sz="1350" b="0" i="0" u="none" strike="noStrike" cap="none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Arial Black"/>
                <a:sym typeface="Arial Black"/>
              </a:rPr>
              <a:t>ABR을 통해 OSPF 백본(Area 0)과 지사(Area 1)를 분리</a:t>
            </a:r>
            <a:endParaRPr sz="1400" b="0" i="0" u="none" strike="noStrike" cap="none">
              <a:solidFill>
                <a:srgbClr val="000000"/>
              </a:solidFill>
              <a:latin typeface="Noto Sans KR Medium" panose="020B0200000000000000" pitchFamily="50" charset="-127"/>
              <a:ea typeface="Noto Sans KR Medium" panose="020B0200000000000000" pitchFamily="50" charset="-127"/>
              <a:cs typeface="Arial Black"/>
              <a:sym typeface="Arial Black"/>
            </a:endParaRPr>
          </a:p>
        </p:txBody>
      </p:sp>
      <p:sp>
        <p:nvSpPr>
          <p:cNvPr id="92" name="Google Shape;92;p13"/>
          <p:cNvSpPr txBox="1"/>
          <p:nvPr/>
        </p:nvSpPr>
        <p:spPr>
          <a:xfrm>
            <a:off x="1718070" y="5200730"/>
            <a:ext cx="305038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0D47A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Arial Black"/>
                <a:sym typeface="Arial Black"/>
              </a:rPr>
              <a:t>3: 고가용성</a:t>
            </a:r>
            <a:endParaRPr sz="1400" b="0" i="0" u="none" strike="noStrike" cap="none">
              <a:solidFill>
                <a:srgbClr val="000000"/>
              </a:solidFill>
              <a:latin typeface="Noto Sans KR Medium" panose="020B0200000000000000" pitchFamily="50" charset="-127"/>
              <a:ea typeface="Noto Sans KR Medium" panose="020B0200000000000000" pitchFamily="50" charset="-127"/>
              <a:cs typeface="Arial Black"/>
              <a:sym typeface="Arial Black"/>
            </a:endParaRPr>
          </a:p>
        </p:txBody>
      </p:sp>
      <p:sp>
        <p:nvSpPr>
          <p:cNvPr id="93" name="Google Shape;93;p13"/>
          <p:cNvSpPr txBox="1"/>
          <p:nvPr/>
        </p:nvSpPr>
        <p:spPr>
          <a:xfrm>
            <a:off x="1285875" y="5830371"/>
            <a:ext cx="3914775" cy="31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n-US" sz="1350" b="0" i="0" u="none" strike="noStrike" cap="none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Arial Black"/>
                <a:sym typeface="Arial Black"/>
              </a:rPr>
              <a:t>HSRP 로드 밸런싱</a:t>
            </a:r>
            <a:endParaRPr sz="1400" b="0" i="0" u="none" strike="noStrike" cap="none">
              <a:solidFill>
                <a:srgbClr val="000000"/>
              </a:solidFill>
              <a:latin typeface="Noto Sans KR Medium" panose="020B0200000000000000" pitchFamily="50" charset="-127"/>
              <a:ea typeface="Noto Sans KR Medium" panose="020B0200000000000000" pitchFamily="50" charset="-127"/>
              <a:cs typeface="Arial Black"/>
              <a:sym typeface="Arial Black"/>
            </a:endParaRPr>
          </a:p>
        </p:txBody>
      </p:sp>
      <p:sp>
        <p:nvSpPr>
          <p:cNvPr id="94" name="Google Shape;94;p13"/>
          <p:cNvSpPr txBox="1"/>
          <p:nvPr/>
        </p:nvSpPr>
        <p:spPr>
          <a:xfrm>
            <a:off x="7465701" y="5200730"/>
            <a:ext cx="276034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0D47A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Arial Black"/>
                <a:sym typeface="Arial Black"/>
              </a:rPr>
              <a:t>4: 인터넷</a:t>
            </a:r>
            <a:endParaRPr sz="1400" b="0" i="0" u="none" strike="noStrike" cap="none">
              <a:solidFill>
                <a:srgbClr val="000000"/>
              </a:solidFill>
              <a:latin typeface="Noto Sans KR Medium" panose="020B0200000000000000" pitchFamily="50" charset="-127"/>
              <a:ea typeface="Noto Sans KR Medium" panose="020B0200000000000000" pitchFamily="50" charset="-127"/>
              <a:cs typeface="Arial Black"/>
              <a:sym typeface="Arial Black"/>
            </a:endParaRPr>
          </a:p>
        </p:txBody>
      </p:sp>
      <p:sp>
        <p:nvSpPr>
          <p:cNvPr id="95" name="Google Shape;95;p13"/>
          <p:cNvSpPr txBox="1"/>
          <p:nvPr/>
        </p:nvSpPr>
        <p:spPr>
          <a:xfrm>
            <a:off x="6602736" y="5830371"/>
            <a:ext cx="4610100" cy="31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n-US" sz="1350" b="0" i="0" u="none" strike="noStrike" cap="none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Arial Black"/>
                <a:sym typeface="Arial Black"/>
              </a:rPr>
              <a:t>NAT GW를 통해 모든 내부망의 인터넷 접속을 제어</a:t>
            </a:r>
            <a:endParaRPr sz="1400" b="0" i="0" u="none" strike="noStrike" cap="none">
              <a:solidFill>
                <a:srgbClr val="000000"/>
              </a:solidFill>
              <a:latin typeface="Noto Sans KR Medium" panose="020B0200000000000000" pitchFamily="50" charset="-127"/>
              <a:ea typeface="Noto Sans KR Medium" panose="020B0200000000000000" pitchFamily="50" charset="-127"/>
              <a:cs typeface="Arial Black"/>
              <a:sym typeface="Arial Black"/>
            </a:endParaRPr>
          </a:p>
        </p:txBody>
      </p:sp>
      <p:pic>
        <p:nvPicPr>
          <p:cNvPr id="96" name="Google Shape;96;p13" descr="image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014659" y="1724299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3" descr="image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8591712" y="1823297"/>
            <a:ext cx="51435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3" descr="image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3014660" y="4440150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3" descr="image.png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8679186" y="4440150"/>
            <a:ext cx="4572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3"/>
          <p:cNvSpPr txBox="1"/>
          <p:nvPr/>
        </p:nvSpPr>
        <p:spPr>
          <a:xfrm>
            <a:off x="702812" y="437451"/>
            <a:ext cx="11581447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1" i="0" u="none" strike="noStrike" cap="none" dirty="0" err="1">
                <a:solidFill>
                  <a:srgbClr val="0D47A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Noto Sans KR"/>
                <a:sym typeface="Noto Sans KR"/>
              </a:rPr>
              <a:t>아키텍처</a:t>
            </a:r>
            <a:r>
              <a:rPr lang="en-US" sz="3600" b="1" i="0" u="none" strike="noStrike" cap="none" dirty="0">
                <a:solidFill>
                  <a:srgbClr val="0D47A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Noto Sans KR"/>
                <a:sym typeface="Noto Sans KR"/>
              </a:rPr>
              <a:t> </a:t>
            </a:r>
            <a:r>
              <a:rPr lang="en-US" sz="3600" b="1" i="0" u="none" strike="noStrike" cap="none" dirty="0" err="1">
                <a:solidFill>
                  <a:srgbClr val="0D47A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Noto Sans KR"/>
                <a:sym typeface="Noto Sans KR"/>
              </a:rPr>
              <a:t>목표</a:t>
            </a:r>
            <a:endParaRPr sz="1400" b="0" i="0" u="none" strike="noStrike" cap="none" dirty="0">
              <a:solidFill>
                <a:srgbClr val="000000"/>
              </a:solidFill>
              <a:latin typeface="Noto Sans KR Black" panose="020B0200000000000000" pitchFamily="50" charset="-127"/>
              <a:ea typeface="Noto Sans KR Black" panose="020B0200000000000000" pitchFamily="50" charset="-127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4"/>
          <p:cNvSpPr txBox="1"/>
          <p:nvPr/>
        </p:nvSpPr>
        <p:spPr>
          <a:xfrm>
            <a:off x="581025" y="581025"/>
            <a:ext cx="11581447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1" i="0" u="none" strike="noStrike" cap="none">
                <a:solidFill>
                  <a:srgbClr val="0D47A1"/>
                </a:solidFill>
                <a:latin typeface="Noto Sans KR"/>
                <a:ea typeface="Noto Sans KR"/>
                <a:cs typeface="Noto Sans KR"/>
                <a:sym typeface="Noto Sans KR"/>
              </a:rPr>
              <a:t>아키텍쳐 토폴로지</a:t>
            </a:r>
            <a:endParaRPr sz="1400" b="0" i="0" u="none" strike="noStrike" cap="none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106" name="Google Shape;106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8803" y="1654914"/>
            <a:ext cx="6068635" cy="45138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47438" y="1654914"/>
            <a:ext cx="5333890" cy="45138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15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1025" y="1528762"/>
            <a:ext cx="5276850" cy="4772025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5"/>
          <p:cNvSpPr txBox="1"/>
          <p:nvPr/>
        </p:nvSpPr>
        <p:spPr>
          <a:xfrm>
            <a:off x="971550" y="1919287"/>
            <a:ext cx="472059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200" i="0" u="none" strike="noStrike" cap="none" dirty="0">
                <a:solidFill>
                  <a:srgbClr val="0D47A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Poppins"/>
                <a:sym typeface="Poppins"/>
              </a:rPr>
              <a:t>R3 (ASBR): OSPF ↔ EIGRP </a:t>
            </a:r>
            <a:r>
              <a:rPr lang="en-US" sz="2200" i="0" u="none" strike="noStrike" cap="none" dirty="0" err="1">
                <a:solidFill>
                  <a:srgbClr val="0D47A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Poppins"/>
                <a:sym typeface="Poppins"/>
              </a:rPr>
              <a:t>재분배</a:t>
            </a:r>
            <a:endParaRPr sz="2200" i="0" u="none" strike="noStrike" cap="none" dirty="0">
              <a:solidFill>
                <a:srgbClr val="000000"/>
              </a:solidFill>
              <a:latin typeface="Noto Sans KR Black" panose="020B0200000000000000" pitchFamily="50" charset="-127"/>
              <a:ea typeface="Noto Sans KR Black" panose="020B0200000000000000" pitchFamily="50" charset="-127"/>
              <a:sym typeface="Arial"/>
            </a:endParaRPr>
          </a:p>
        </p:txBody>
      </p:sp>
      <p:sp>
        <p:nvSpPr>
          <p:cNvPr id="115" name="Google Shape;115;p15"/>
          <p:cNvSpPr txBox="1"/>
          <p:nvPr/>
        </p:nvSpPr>
        <p:spPr>
          <a:xfrm>
            <a:off x="971550" y="2576512"/>
            <a:ext cx="4495800" cy="31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n-US" sz="1350" b="0" i="0" u="none" strike="noStrike" cap="none" dirty="0" err="1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OSPF와</a:t>
            </a:r>
            <a:r>
              <a:rPr lang="en-US" sz="1350" b="0" i="0" u="none" strike="noStrike" cap="none" dirty="0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 EIGRP </a:t>
            </a:r>
            <a:r>
              <a:rPr lang="en-US" sz="1350" b="0" i="0" u="none" strike="noStrike" cap="none" dirty="0" err="1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간의</a:t>
            </a:r>
            <a:r>
              <a:rPr lang="en-US" sz="1350" b="0" i="0" u="none" strike="noStrike" cap="none" dirty="0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 </a:t>
            </a:r>
            <a:r>
              <a:rPr lang="en-US" sz="1350" b="0" i="0" u="none" strike="noStrike" cap="none" dirty="0" err="1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양방향</a:t>
            </a:r>
            <a:r>
              <a:rPr lang="en-US" sz="1350" b="0" i="0" u="none" strike="noStrike" cap="none" dirty="0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 </a:t>
            </a:r>
            <a:r>
              <a:rPr lang="en-US" sz="1350" b="0" i="0" u="none" strike="noStrike" cap="none" dirty="0" err="1" smtClean="0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재분배</a:t>
            </a:r>
            <a:endParaRPr sz="1400" b="0" i="0" u="none" strike="noStrike" cap="none" dirty="0">
              <a:solidFill>
                <a:srgbClr val="000000"/>
              </a:solidFill>
              <a:latin typeface="Noto Sans KR Medium" panose="020B0200000000000000" pitchFamily="50" charset="-127"/>
              <a:ea typeface="Noto Sans KR Medium" panose="020B0200000000000000" pitchFamily="50" charset="-127"/>
              <a:sym typeface="Arial"/>
            </a:endParaRPr>
          </a:p>
        </p:txBody>
      </p:sp>
      <p:sp>
        <p:nvSpPr>
          <p:cNvPr id="116" name="Google Shape;116;p15"/>
          <p:cNvSpPr txBox="1"/>
          <p:nvPr/>
        </p:nvSpPr>
        <p:spPr>
          <a:xfrm>
            <a:off x="971550" y="3452812"/>
            <a:ext cx="472059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200" b="1" i="0" u="none" strike="noStrike" cap="none" dirty="0">
                <a:solidFill>
                  <a:srgbClr val="0D47A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Poppins"/>
                <a:sym typeface="Poppins"/>
              </a:rPr>
              <a:t>R2 (ABR): Area 0 ↔ Area 1 </a:t>
            </a:r>
            <a:r>
              <a:rPr lang="en-US" sz="2200" b="1" i="0" u="none" strike="noStrike" cap="none" dirty="0" err="1">
                <a:solidFill>
                  <a:srgbClr val="0D47A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Poppins"/>
                <a:sym typeface="Poppins"/>
              </a:rPr>
              <a:t>연결</a:t>
            </a:r>
            <a:endParaRPr sz="2200" b="0" i="0" u="none" strike="noStrike" cap="none" dirty="0">
              <a:solidFill>
                <a:srgbClr val="000000"/>
              </a:solidFill>
              <a:latin typeface="Noto Sans KR Black" panose="020B0200000000000000" pitchFamily="50" charset="-127"/>
              <a:ea typeface="Noto Sans KR Black" panose="020B0200000000000000" pitchFamily="50" charset="-127"/>
              <a:sym typeface="Arial"/>
            </a:endParaRPr>
          </a:p>
        </p:txBody>
      </p:sp>
      <p:sp>
        <p:nvSpPr>
          <p:cNvPr id="117" name="Google Shape;117;p15"/>
          <p:cNvSpPr txBox="1"/>
          <p:nvPr/>
        </p:nvSpPr>
        <p:spPr>
          <a:xfrm>
            <a:off x="971550" y="4356042"/>
            <a:ext cx="4495800" cy="31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n-US" sz="1350" b="0" i="0" u="none" strike="noStrike" cap="none" dirty="0" err="1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초기</a:t>
            </a:r>
            <a:r>
              <a:rPr lang="en-US" sz="1350" b="0" i="0" u="none" strike="noStrike" cap="none" dirty="0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 stub </a:t>
            </a:r>
            <a:r>
              <a:rPr lang="en-US" sz="1350" b="0" i="0" u="none" strike="noStrike" cap="none" dirty="0" err="1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설정</a:t>
            </a:r>
            <a:r>
              <a:rPr lang="en-US" sz="1350" b="0" i="0" u="none" strike="noStrike" cap="none" dirty="0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 시 EIGRP </a:t>
            </a:r>
            <a:r>
              <a:rPr lang="en-US" sz="1350" b="0" i="0" u="none" strike="noStrike" cap="none" dirty="0" err="1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외부</a:t>
            </a:r>
            <a:r>
              <a:rPr lang="en-US" sz="1350" b="0" i="0" u="none" strike="noStrike" cap="none" dirty="0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 </a:t>
            </a:r>
            <a:r>
              <a:rPr lang="en-US" sz="1350" b="0" i="0" u="none" strike="noStrike" cap="none" dirty="0" err="1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경로</a:t>
            </a:r>
            <a:r>
              <a:rPr lang="en-US" sz="1350" b="0" i="0" u="none" strike="noStrike" cap="none" dirty="0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(O E2)가 </a:t>
            </a:r>
            <a:r>
              <a:rPr lang="en-US" sz="1350" b="0" i="0" u="none" strike="noStrike" cap="none" dirty="0" err="1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차단되는</a:t>
            </a:r>
            <a:r>
              <a:rPr lang="en-US" sz="1350" b="0" i="0" u="none" strike="noStrike" cap="none" dirty="0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 </a:t>
            </a:r>
            <a:r>
              <a:rPr lang="en-US" sz="1350" b="0" i="0" u="none" strike="noStrike" cap="none" dirty="0" err="1" smtClean="0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문제</a:t>
            </a:r>
            <a:endParaRPr sz="1400" b="0" i="0" u="none" strike="noStrike" cap="none" dirty="0">
              <a:solidFill>
                <a:srgbClr val="000000"/>
              </a:solidFill>
              <a:latin typeface="Noto Sans KR Medium" panose="020B0200000000000000" pitchFamily="50" charset="-127"/>
              <a:ea typeface="Noto Sans KR Medium" panose="020B0200000000000000" pitchFamily="50" charset="-127"/>
              <a:sym typeface="Arial"/>
            </a:endParaRPr>
          </a:p>
        </p:txBody>
      </p:sp>
      <p:sp>
        <p:nvSpPr>
          <p:cNvPr id="118" name="Google Shape;118;p15"/>
          <p:cNvSpPr txBox="1"/>
          <p:nvPr/>
        </p:nvSpPr>
        <p:spPr>
          <a:xfrm>
            <a:off x="971550" y="4869737"/>
            <a:ext cx="4495800" cy="623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n-US" sz="1350" b="1" i="0" u="none" strike="noStrike" cap="none" dirty="0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[</a:t>
            </a:r>
            <a:r>
              <a:rPr lang="en-US" sz="1350" b="1" i="0" u="none" strike="noStrike" cap="none" dirty="0" err="1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해결</a:t>
            </a:r>
            <a:r>
              <a:rPr lang="en-US" sz="1350" b="1" i="0" u="none" strike="noStrike" cap="none" dirty="0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]</a:t>
            </a:r>
            <a:r>
              <a:rPr lang="en-US" sz="1350" b="0" i="0" u="none" strike="noStrike" cap="none" dirty="0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 Area 1을 "Normal </a:t>
            </a:r>
            <a:r>
              <a:rPr lang="en-US" sz="1350" b="0" i="0" u="none" strike="noStrike" cap="none" dirty="0" err="1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Area"로</a:t>
            </a:r>
            <a:r>
              <a:rPr lang="en-US" sz="1350" b="0" i="0" u="none" strike="noStrike" cap="none" dirty="0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 </a:t>
            </a:r>
            <a:r>
              <a:rPr lang="en-US" sz="1350" b="0" i="0" u="none" strike="noStrike" cap="none" dirty="0" err="1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변경하여</a:t>
            </a:r>
            <a:r>
              <a:rPr lang="en-US" sz="1350" b="0" i="0" u="none" strike="noStrike" cap="none" dirty="0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 </a:t>
            </a:r>
            <a:r>
              <a:rPr lang="en-US" sz="1350" b="0" i="0" u="none" strike="noStrike" cap="none" dirty="0" err="1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모든</a:t>
            </a:r>
            <a:r>
              <a:rPr lang="en-US" sz="1350" b="0" i="0" u="none" strike="noStrike" cap="none" dirty="0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 </a:t>
            </a:r>
            <a:r>
              <a:rPr lang="en-US" sz="1350" b="0" i="0" u="none" strike="noStrike" cap="none" dirty="0" err="1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경로</a:t>
            </a:r>
            <a:r>
              <a:rPr lang="en-US" sz="1350" b="0" i="0" u="none" strike="noStrike" cap="none" dirty="0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(E2 </a:t>
            </a:r>
            <a:r>
              <a:rPr lang="en-US" sz="1350" b="0" i="0" u="none" strike="noStrike" cap="none" dirty="0" err="1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포함</a:t>
            </a:r>
            <a:r>
              <a:rPr lang="en-US" sz="1350" b="0" i="0" u="none" strike="noStrike" cap="none" dirty="0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) </a:t>
            </a:r>
            <a:r>
              <a:rPr lang="en-US" sz="1350" b="0" i="0" u="none" strike="noStrike" cap="none" dirty="0" err="1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학습을</a:t>
            </a:r>
            <a:r>
              <a:rPr lang="en-US" sz="1350" b="0" i="0" u="none" strike="noStrike" cap="none" dirty="0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 </a:t>
            </a:r>
            <a:r>
              <a:rPr lang="en-US" sz="1350" b="0" i="0" u="none" strike="noStrike" cap="none" dirty="0" err="1" smtClean="0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허용</a:t>
            </a:r>
            <a:endParaRPr sz="1400" b="0" i="0" u="none" strike="noStrike" cap="none" dirty="0">
              <a:solidFill>
                <a:srgbClr val="000000"/>
              </a:solidFill>
              <a:latin typeface="Noto Sans KR Medium" panose="020B0200000000000000" pitchFamily="50" charset="-127"/>
              <a:ea typeface="Noto Sans KR Medium" panose="020B0200000000000000" pitchFamily="50" charset="-127"/>
              <a:sym typeface="Arial"/>
            </a:endParaRPr>
          </a:p>
        </p:txBody>
      </p:sp>
      <p:sp>
        <p:nvSpPr>
          <p:cNvPr id="119" name="Google Shape;119;p15"/>
          <p:cNvSpPr txBox="1"/>
          <p:nvPr/>
        </p:nvSpPr>
        <p:spPr>
          <a:xfrm>
            <a:off x="581025" y="557212"/>
            <a:ext cx="11581447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1" i="0" u="none" strike="noStrike" cap="none" dirty="0" err="1">
                <a:solidFill>
                  <a:srgbClr val="0D47A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Noto Sans KR"/>
                <a:sym typeface="Noto Sans KR"/>
              </a:rPr>
              <a:t>라우팅</a:t>
            </a:r>
            <a:r>
              <a:rPr lang="en-US" sz="3600" b="1" i="0" u="none" strike="noStrike" cap="none" dirty="0">
                <a:solidFill>
                  <a:srgbClr val="0D47A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Noto Sans KR"/>
                <a:sym typeface="Noto Sans KR"/>
              </a:rPr>
              <a:t> </a:t>
            </a:r>
            <a:r>
              <a:rPr lang="en-US" sz="3600" b="1" i="0" u="none" strike="noStrike" cap="none" dirty="0" err="1">
                <a:solidFill>
                  <a:srgbClr val="0D47A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Noto Sans KR"/>
                <a:sym typeface="Noto Sans KR"/>
              </a:rPr>
              <a:t>프로토콜</a:t>
            </a:r>
            <a:r>
              <a:rPr lang="en-US" sz="3600" b="1" i="0" u="none" strike="noStrike" cap="none" dirty="0">
                <a:solidFill>
                  <a:srgbClr val="0D47A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Noto Sans KR"/>
                <a:sym typeface="Noto Sans KR"/>
              </a:rPr>
              <a:t> </a:t>
            </a:r>
            <a:r>
              <a:rPr lang="en-US" sz="3600" b="1" i="0" u="none" strike="noStrike" cap="none" dirty="0" err="1">
                <a:solidFill>
                  <a:srgbClr val="0D47A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Noto Sans KR"/>
                <a:sym typeface="Noto Sans KR"/>
              </a:rPr>
              <a:t>연동</a:t>
            </a:r>
            <a:r>
              <a:rPr lang="en-US" sz="3600" b="1" i="0" u="none" strike="noStrike" cap="none" dirty="0">
                <a:solidFill>
                  <a:srgbClr val="0D47A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Noto Sans KR"/>
                <a:sym typeface="Noto Sans KR"/>
              </a:rPr>
              <a:t>: ASBR &amp; ABR</a:t>
            </a:r>
            <a:endParaRPr sz="1400" b="0" i="0" u="none" strike="noStrike" cap="none" dirty="0">
              <a:solidFill>
                <a:srgbClr val="000000"/>
              </a:solidFill>
              <a:latin typeface="Noto Sans KR Black" panose="020B0200000000000000" pitchFamily="50" charset="-127"/>
              <a:ea typeface="Noto Sans KR Black" panose="020B0200000000000000" pitchFamily="50" charset="-127"/>
              <a:cs typeface="Noto Sans KR"/>
              <a:sym typeface="Noto Sans KR"/>
            </a:endParaRPr>
          </a:p>
        </p:txBody>
      </p:sp>
      <p:pic>
        <p:nvPicPr>
          <p:cNvPr id="11" name="Google Shape;112;p15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48400" y="1528761"/>
            <a:ext cx="5276850" cy="4772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4"/>
          <a:srcRect r="13142"/>
          <a:stretch/>
        </p:blipFill>
        <p:spPr>
          <a:xfrm>
            <a:off x="7033700" y="1821030"/>
            <a:ext cx="3465456" cy="245407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33700" y="4356042"/>
            <a:ext cx="3465456" cy="175976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6"/>
          <p:cNvSpPr txBox="1"/>
          <p:nvPr/>
        </p:nvSpPr>
        <p:spPr>
          <a:xfrm>
            <a:off x="2190750" y="2949225"/>
            <a:ext cx="81915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n-US" sz="1350" b="1" i="0" u="none" strike="noStrike" cap="none" dirty="0" err="1">
                <a:solidFill>
                  <a:srgbClr val="1E293B"/>
                </a:solidFill>
                <a:latin typeface="Noto Sans KR"/>
                <a:ea typeface="Noto Sans KR"/>
                <a:cs typeface="Noto Sans KR"/>
                <a:sym typeface="Noto Sans KR"/>
              </a:rPr>
              <a:t>게이트웨이</a:t>
            </a:r>
            <a:r>
              <a:rPr lang="en-US" sz="1350" b="1" i="0" u="none" strike="noStrike" cap="none" dirty="0">
                <a:solidFill>
                  <a:srgbClr val="1E293B"/>
                </a:solidFill>
                <a:latin typeface="Noto Sans KR"/>
                <a:ea typeface="Noto Sans KR"/>
                <a:cs typeface="Noto Sans KR"/>
                <a:sym typeface="Noto Sans KR"/>
              </a:rPr>
              <a:t> (R4):</a:t>
            </a:r>
            <a:r>
              <a:rPr lang="en-US" sz="1350" b="0" i="0" u="none" strike="noStrike" cap="none" dirty="0">
                <a:solidFill>
                  <a:srgbClr val="334155"/>
                </a:solidFill>
                <a:latin typeface="Noto Sans KR"/>
                <a:ea typeface="Noto Sans KR"/>
                <a:cs typeface="Noto Sans KR"/>
                <a:sym typeface="Noto Sans KR"/>
              </a:rPr>
              <a:t>  </a:t>
            </a:r>
            <a:r>
              <a:rPr lang="en-US" sz="1350" b="0" i="0" u="none" strike="noStrike" cap="none" dirty="0" err="1">
                <a:solidFill>
                  <a:srgbClr val="334155"/>
                </a:solidFill>
                <a:latin typeface="Noto Sans KR"/>
                <a:ea typeface="Noto Sans KR"/>
                <a:cs typeface="Noto Sans KR"/>
                <a:sym typeface="Noto Sans KR"/>
              </a:rPr>
              <a:t>ISP_Router</a:t>
            </a:r>
            <a:r>
              <a:rPr lang="en-US" sz="1350" b="0" i="0" u="none" strike="noStrike" cap="none" dirty="0">
                <a:solidFill>
                  <a:srgbClr val="334155"/>
                </a:solidFill>
                <a:latin typeface="Noto Sans KR"/>
                <a:ea typeface="Noto Sans KR"/>
                <a:cs typeface="Noto Sans KR"/>
                <a:sym typeface="Noto Sans KR"/>
              </a:rPr>
              <a:t>(200.0.0.1)로 </a:t>
            </a:r>
            <a:r>
              <a:rPr lang="en-US" sz="1350" b="0" i="0" u="none" strike="noStrike" cap="none" dirty="0" err="1">
                <a:solidFill>
                  <a:srgbClr val="334155"/>
                </a:solidFill>
                <a:latin typeface="Noto Sans KR"/>
                <a:ea typeface="Noto Sans KR"/>
                <a:cs typeface="Noto Sans KR"/>
                <a:sym typeface="Noto Sans KR"/>
              </a:rPr>
              <a:t>향하는</a:t>
            </a:r>
            <a:r>
              <a:rPr lang="en-US" sz="1350" b="0" i="0" u="none" strike="noStrike" cap="none" dirty="0">
                <a:solidFill>
                  <a:srgbClr val="334155"/>
                </a:solidFill>
                <a:latin typeface="Noto Sans KR"/>
                <a:ea typeface="Noto Sans KR"/>
                <a:cs typeface="Noto Sans KR"/>
                <a:sym typeface="Noto Sans KR"/>
              </a:rPr>
              <a:t> Static Route </a:t>
            </a:r>
            <a:r>
              <a:rPr lang="en-US" sz="1350" b="0" i="0" u="none" strike="noStrike" cap="none" dirty="0" err="1">
                <a:solidFill>
                  <a:srgbClr val="334155"/>
                </a:solidFill>
                <a:latin typeface="Noto Sans KR"/>
                <a:ea typeface="Noto Sans KR"/>
                <a:cs typeface="Noto Sans KR"/>
                <a:sym typeface="Noto Sans KR"/>
              </a:rPr>
              <a:t>설정</a:t>
            </a:r>
            <a:endParaRPr sz="1400" b="0" i="0" u="none" strike="noStrike" cap="none" dirty="0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25" name="Google Shape;125;p16"/>
          <p:cNvSpPr txBox="1"/>
          <p:nvPr/>
        </p:nvSpPr>
        <p:spPr>
          <a:xfrm>
            <a:off x="2190750" y="3407250"/>
            <a:ext cx="81915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n-US" sz="1350" b="1" i="0" u="none" strike="noStrike" cap="none" dirty="0" err="1">
                <a:solidFill>
                  <a:srgbClr val="1E293B"/>
                </a:solidFill>
                <a:latin typeface="Noto Sans KR"/>
                <a:ea typeface="Noto Sans KR"/>
                <a:cs typeface="Noto Sans KR"/>
                <a:sym typeface="Noto Sans KR"/>
              </a:rPr>
              <a:t>기본</a:t>
            </a:r>
            <a:r>
              <a:rPr lang="en-US" sz="1350" b="1" i="0" u="none" strike="noStrike" cap="none" dirty="0">
                <a:solidFill>
                  <a:srgbClr val="1E293B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1350" b="1" i="0" u="none" strike="noStrike" cap="none" dirty="0" err="1">
                <a:solidFill>
                  <a:srgbClr val="1E293B"/>
                </a:solidFill>
                <a:latin typeface="Noto Sans KR"/>
                <a:ea typeface="Noto Sans KR"/>
                <a:cs typeface="Noto Sans KR"/>
                <a:sym typeface="Noto Sans KR"/>
              </a:rPr>
              <a:t>경로</a:t>
            </a:r>
            <a:r>
              <a:rPr lang="en-US" sz="1350" b="1" i="0" u="none" strike="noStrike" cap="none" dirty="0">
                <a:solidFill>
                  <a:srgbClr val="1E293B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1350" b="1" i="0" u="none" strike="noStrike" cap="none" dirty="0" err="1">
                <a:solidFill>
                  <a:srgbClr val="1E293B"/>
                </a:solidFill>
                <a:latin typeface="Noto Sans KR"/>
                <a:ea typeface="Noto Sans KR"/>
                <a:cs typeface="Noto Sans KR"/>
                <a:sym typeface="Noto Sans KR"/>
              </a:rPr>
              <a:t>전파</a:t>
            </a:r>
            <a:r>
              <a:rPr lang="en-US" sz="1350" b="1" i="0" u="none" strike="noStrike" cap="none" dirty="0">
                <a:solidFill>
                  <a:srgbClr val="1E293B"/>
                </a:solidFill>
                <a:latin typeface="Noto Sans KR"/>
                <a:ea typeface="Noto Sans KR"/>
                <a:cs typeface="Noto Sans KR"/>
                <a:sym typeface="Noto Sans KR"/>
              </a:rPr>
              <a:t>:</a:t>
            </a:r>
            <a:r>
              <a:rPr lang="en-US" sz="1350" b="0" i="0" u="none" strike="noStrike" cap="none" dirty="0">
                <a:solidFill>
                  <a:srgbClr val="334155"/>
                </a:solidFill>
                <a:latin typeface="Noto Sans KR"/>
                <a:ea typeface="Noto Sans KR"/>
                <a:cs typeface="Noto Sans KR"/>
                <a:sym typeface="Noto Sans KR"/>
              </a:rPr>
              <a:t>  OSPF </a:t>
            </a:r>
            <a:r>
              <a:rPr lang="en-US" sz="1350" b="0" i="0" u="none" strike="noStrike" cap="none" dirty="0" err="1">
                <a:solidFill>
                  <a:srgbClr val="334155"/>
                </a:solidFill>
                <a:latin typeface="Noto Sans KR"/>
                <a:ea typeface="Noto Sans KR"/>
                <a:cs typeface="Noto Sans KR"/>
                <a:sym typeface="Noto Sans KR"/>
              </a:rPr>
              <a:t>프로세스에서</a:t>
            </a:r>
            <a:r>
              <a:rPr lang="en-US" sz="1350" b="0" i="0" u="none" strike="noStrike" cap="none" dirty="0">
                <a:solidFill>
                  <a:srgbClr val="334155"/>
                </a:solidFill>
                <a:latin typeface="Noto Sans KR"/>
                <a:ea typeface="Noto Sans KR"/>
                <a:cs typeface="Noto Sans KR"/>
                <a:sym typeface="Noto Sans KR"/>
              </a:rPr>
              <a:t> O*E2 (0.0.0.0/0) </a:t>
            </a:r>
            <a:r>
              <a:rPr lang="en-US" sz="1350" b="0" i="0" u="none" strike="noStrike" cap="none" dirty="0" err="1">
                <a:solidFill>
                  <a:srgbClr val="334155"/>
                </a:solidFill>
                <a:latin typeface="Noto Sans KR"/>
                <a:ea typeface="Noto Sans KR"/>
                <a:cs typeface="Noto Sans KR"/>
                <a:sym typeface="Noto Sans KR"/>
              </a:rPr>
              <a:t>경로를</a:t>
            </a:r>
            <a:r>
              <a:rPr lang="en-US" sz="1350" b="0" i="0" u="none" strike="noStrike" cap="none" dirty="0">
                <a:solidFill>
                  <a:srgbClr val="334155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1350" b="0" i="0" u="none" strike="noStrike" cap="none" dirty="0" err="1">
                <a:solidFill>
                  <a:srgbClr val="334155"/>
                </a:solidFill>
                <a:latin typeface="Noto Sans KR"/>
                <a:ea typeface="Noto Sans KR"/>
                <a:cs typeface="Noto Sans KR"/>
                <a:sym typeface="Noto Sans KR"/>
              </a:rPr>
              <a:t>백본</a:t>
            </a:r>
            <a:r>
              <a:rPr lang="en-US" sz="1350" b="0" i="0" u="none" strike="noStrike" cap="none" dirty="0">
                <a:solidFill>
                  <a:srgbClr val="334155"/>
                </a:solidFill>
                <a:latin typeface="Noto Sans KR"/>
                <a:ea typeface="Noto Sans KR"/>
                <a:cs typeface="Noto Sans KR"/>
                <a:sym typeface="Noto Sans KR"/>
              </a:rPr>
              <a:t>(Area 0)</a:t>
            </a:r>
            <a:r>
              <a:rPr lang="en-US" sz="1350" b="0" i="0" u="none" strike="noStrike" cap="none" dirty="0" err="1">
                <a:solidFill>
                  <a:srgbClr val="334155"/>
                </a:solidFill>
                <a:latin typeface="Noto Sans KR"/>
                <a:ea typeface="Noto Sans KR"/>
                <a:cs typeface="Noto Sans KR"/>
                <a:sym typeface="Noto Sans KR"/>
              </a:rPr>
              <a:t>으로</a:t>
            </a:r>
            <a:r>
              <a:rPr lang="en-US" sz="1350" b="0" i="0" u="none" strike="noStrike" cap="none" dirty="0">
                <a:solidFill>
                  <a:srgbClr val="334155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1350" b="0" i="0" u="none" strike="noStrike" cap="none" dirty="0" err="1">
                <a:solidFill>
                  <a:srgbClr val="334155"/>
                </a:solidFill>
                <a:latin typeface="Noto Sans KR"/>
                <a:ea typeface="Noto Sans KR"/>
                <a:cs typeface="Noto Sans KR"/>
                <a:sym typeface="Noto Sans KR"/>
              </a:rPr>
              <a:t>전파</a:t>
            </a:r>
            <a:endParaRPr sz="1400" b="0" i="0" u="none" strike="noStrike" cap="none" dirty="0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26" name="Google Shape;126;p16"/>
          <p:cNvSpPr txBox="1"/>
          <p:nvPr/>
        </p:nvSpPr>
        <p:spPr>
          <a:xfrm>
            <a:off x="2190750" y="3819525"/>
            <a:ext cx="81915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n-US" sz="1350" b="1" i="0" u="none" strike="noStrike" cap="none">
                <a:solidFill>
                  <a:srgbClr val="1E293B"/>
                </a:solidFill>
                <a:latin typeface="Noto Sans KR"/>
                <a:ea typeface="Noto Sans KR"/>
                <a:cs typeface="Noto Sans KR"/>
                <a:sym typeface="Noto Sans KR"/>
              </a:rPr>
              <a:t>NAT (PAT):</a:t>
            </a:r>
            <a:r>
              <a:rPr lang="en-US" sz="1350" b="0" i="0" u="none" strike="noStrike" cap="none">
                <a:solidFill>
                  <a:srgbClr val="334155"/>
                </a:solidFill>
                <a:latin typeface="Noto Sans KR"/>
                <a:ea typeface="Noto Sans KR"/>
                <a:cs typeface="Noto Sans KR"/>
                <a:sym typeface="Noto Sans KR"/>
              </a:rPr>
              <a:t>  </a:t>
            </a:r>
            <a:r>
              <a:rPr lang="en-US" sz="1350">
                <a:solidFill>
                  <a:srgbClr val="334155"/>
                </a:solidFill>
                <a:latin typeface="Noto Sans KR"/>
                <a:ea typeface="Noto Sans KR"/>
                <a:cs typeface="Noto Sans KR"/>
                <a:sym typeface="Noto Sans KR"/>
              </a:rPr>
              <a:t>&lt; </a:t>
            </a:r>
            <a:r>
              <a:rPr lang="en-US" sz="1350" b="0" i="0" u="none" strike="noStrike" cap="none">
                <a:solidFill>
                  <a:srgbClr val="334155"/>
                </a:solidFill>
                <a:latin typeface="Noto Sans KR"/>
                <a:ea typeface="Noto Sans KR"/>
                <a:cs typeface="Noto Sans KR"/>
                <a:sym typeface="Noto Sans KR"/>
              </a:rPr>
              <a:t>ip nat inside source list ACL_FOR_NAT interface Gi0/2.200 overload</a:t>
            </a:r>
            <a:r>
              <a:rPr lang="en-US" sz="1350">
                <a:solidFill>
                  <a:srgbClr val="334155"/>
                </a:solidFill>
                <a:latin typeface="Noto Sans KR"/>
                <a:ea typeface="Noto Sans KR"/>
                <a:cs typeface="Noto Sans KR"/>
                <a:sym typeface="Noto Sans KR"/>
              </a:rPr>
              <a:t> &gt; </a:t>
            </a:r>
            <a:r>
              <a:rPr lang="en-US" sz="1350" b="0" i="0" u="none" strike="noStrike" cap="none">
                <a:solidFill>
                  <a:srgbClr val="334155"/>
                </a:solidFill>
                <a:latin typeface="Noto Sans KR"/>
                <a:ea typeface="Noto Sans KR"/>
                <a:cs typeface="Noto Sans KR"/>
                <a:sym typeface="Noto Sans KR"/>
              </a:rPr>
              <a:t>사용</a:t>
            </a:r>
            <a:endParaRPr sz="1400" b="0" i="0" u="none" strike="noStrike" cap="none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27" name="Google Shape;127;p16"/>
          <p:cNvSpPr txBox="1"/>
          <p:nvPr/>
        </p:nvSpPr>
        <p:spPr>
          <a:xfrm>
            <a:off x="2190750" y="4267200"/>
            <a:ext cx="81915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n-US" sz="1350" b="1" i="0" u="none" strike="noStrike" cap="none">
                <a:solidFill>
                  <a:srgbClr val="1E293B"/>
                </a:solidFill>
                <a:latin typeface="Noto Sans KR"/>
                <a:ea typeface="Noto Sans KR"/>
                <a:cs typeface="Noto Sans KR"/>
                <a:sym typeface="Noto Sans KR"/>
              </a:rPr>
              <a:t>ACL 수정:</a:t>
            </a:r>
            <a:r>
              <a:rPr lang="en-US" sz="1350" b="0" i="0" u="none" strike="noStrike" cap="none">
                <a:solidFill>
                  <a:srgbClr val="334155"/>
                </a:solidFill>
                <a:latin typeface="Noto Sans KR"/>
                <a:ea typeface="Noto Sans KR"/>
                <a:cs typeface="Noto Sans KR"/>
                <a:sym typeface="Noto Sans KR"/>
              </a:rPr>
              <a:t>  초기 </a:t>
            </a:r>
            <a:r>
              <a:rPr lang="en-US" sz="1350">
                <a:solidFill>
                  <a:srgbClr val="334155"/>
                </a:solidFill>
                <a:latin typeface="Noto Sans KR"/>
                <a:ea typeface="Noto Sans KR"/>
                <a:cs typeface="Noto Sans KR"/>
                <a:sym typeface="Noto Sans KR"/>
              </a:rPr>
              <a:t>&lt; </a:t>
            </a:r>
            <a:r>
              <a:rPr lang="en-US" sz="1350" b="0" i="0" u="none" strike="noStrike" cap="none">
                <a:solidFill>
                  <a:srgbClr val="334155"/>
                </a:solidFill>
                <a:latin typeface="Noto Sans KR"/>
                <a:ea typeface="Noto Sans KR"/>
                <a:cs typeface="Noto Sans KR"/>
                <a:sym typeface="Noto Sans KR"/>
              </a:rPr>
              <a:t>permit ip 10.0.0.0 </a:t>
            </a:r>
            <a:r>
              <a:rPr lang="en-US" sz="1350">
                <a:solidFill>
                  <a:srgbClr val="334155"/>
                </a:solidFill>
                <a:latin typeface="Noto Sans KR"/>
                <a:ea typeface="Noto Sans KR"/>
                <a:cs typeface="Noto Sans KR"/>
                <a:sym typeface="Noto Sans KR"/>
              </a:rPr>
              <a:t>… &gt; </a:t>
            </a:r>
            <a:r>
              <a:rPr lang="en-US" sz="1350" b="0" i="0" u="none" strike="noStrike" cap="none">
                <a:solidFill>
                  <a:srgbClr val="334155"/>
                </a:solidFill>
                <a:latin typeface="Noto Sans KR"/>
                <a:ea typeface="Noto Sans KR"/>
                <a:cs typeface="Noto Sans KR"/>
                <a:sym typeface="Noto Sans KR"/>
              </a:rPr>
              <a:t> ACL이 OSPF 코어망까지 NAT 변환하여 라우팅 충돌 발생</a:t>
            </a:r>
            <a:endParaRPr sz="1400" b="0" i="0" u="none" strike="noStrike" cap="none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28" name="Google Shape;128;p16"/>
          <p:cNvSpPr txBox="1"/>
          <p:nvPr/>
        </p:nvSpPr>
        <p:spPr>
          <a:xfrm>
            <a:off x="2190750" y="4714875"/>
            <a:ext cx="8191500" cy="31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n-US" sz="1350" b="1" i="0" u="none" strike="noStrike" cap="none">
                <a:solidFill>
                  <a:srgbClr val="1E293B"/>
                </a:solidFill>
                <a:latin typeface="Noto Sans KR"/>
                <a:ea typeface="Noto Sans KR"/>
                <a:cs typeface="Noto Sans KR"/>
                <a:sym typeface="Noto Sans KR"/>
              </a:rPr>
              <a:t>해결:</a:t>
            </a:r>
            <a:r>
              <a:rPr lang="en-US" sz="1350" b="0" i="0" u="none" strike="noStrike" cap="none">
                <a:solidFill>
                  <a:srgbClr val="334155"/>
                </a:solidFill>
                <a:latin typeface="Noto Sans KR"/>
                <a:ea typeface="Noto Sans KR"/>
                <a:cs typeface="Noto Sans KR"/>
                <a:sym typeface="Noto Sans KR"/>
              </a:rPr>
              <a:t>  192.168.x.x (LAN) 및 10.3.0.0 (EIGRP Transit)만 변환하도록 ACL을 수정하여 문제 해결</a:t>
            </a:r>
            <a:endParaRPr sz="1400" b="0" i="0" u="none" strike="noStrike" cap="none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129" name="Google Shape;129;p16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95462" y="3004154"/>
            <a:ext cx="257175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6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809750" y="3443426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6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790700" y="3893481"/>
            <a:ext cx="28575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6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809750" y="4314825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6" descr="image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809750" y="4762500"/>
            <a:ext cx="228600" cy="2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6"/>
          <p:cNvSpPr txBox="1"/>
          <p:nvPr/>
        </p:nvSpPr>
        <p:spPr>
          <a:xfrm>
            <a:off x="581025" y="581025"/>
            <a:ext cx="11581447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1" i="0" u="none" strike="noStrike" cap="none">
                <a:solidFill>
                  <a:srgbClr val="0D47A1"/>
                </a:solidFill>
                <a:latin typeface="Noto Sans KR"/>
                <a:ea typeface="Noto Sans KR"/>
                <a:cs typeface="Noto Sans KR"/>
                <a:sym typeface="Noto Sans KR"/>
              </a:rPr>
              <a:t>인터넷 게이트웨이: NAT 및 기본 경로 전파</a:t>
            </a:r>
            <a:endParaRPr sz="1400" b="0" i="0" u="none" strike="noStrike" cap="none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7"/>
          <p:cNvSpPr txBox="1"/>
          <p:nvPr/>
        </p:nvSpPr>
        <p:spPr>
          <a:xfrm>
            <a:off x="904875" y="1965795"/>
            <a:ext cx="49530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 dirty="0" err="1">
                <a:solidFill>
                  <a:srgbClr val="475569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역할</a:t>
            </a:r>
            <a:r>
              <a:rPr lang="en-US" sz="1500" b="1" i="0" u="none" strike="noStrike" cap="none" dirty="0">
                <a:solidFill>
                  <a:srgbClr val="475569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:</a:t>
            </a:r>
            <a:r>
              <a:rPr lang="en-US" sz="1500" b="0" i="0" u="none" strike="noStrike" cap="none" dirty="0">
                <a:solidFill>
                  <a:srgbClr val="475569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 </a:t>
            </a:r>
            <a:r>
              <a:rPr lang="en-US" sz="1500" b="0" i="0" u="none" strike="noStrike" cap="none" dirty="0" err="1" smtClean="0">
                <a:solidFill>
                  <a:srgbClr val="475569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인터넷</a:t>
            </a:r>
            <a:r>
              <a:rPr lang="en-US" sz="1500" b="0" i="0" u="none" strike="noStrike" cap="none" dirty="0" smtClean="0">
                <a:solidFill>
                  <a:srgbClr val="475569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 </a:t>
            </a:r>
            <a:r>
              <a:rPr lang="en-US" sz="1500" b="0" i="0" u="none" strike="noStrike" cap="none" dirty="0" err="1">
                <a:solidFill>
                  <a:srgbClr val="475569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클라우드</a:t>
            </a:r>
            <a:r>
              <a:rPr lang="en-US" sz="1500" b="0" i="0" u="none" strike="noStrike" cap="none" dirty="0">
                <a:solidFill>
                  <a:srgbClr val="475569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 </a:t>
            </a:r>
            <a:r>
              <a:rPr lang="en-US" sz="1500" b="0" i="0" u="none" strike="noStrike" cap="none" dirty="0" err="1">
                <a:solidFill>
                  <a:srgbClr val="475569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역할</a:t>
            </a:r>
            <a:r>
              <a:rPr lang="en-US" sz="1500" b="0" i="0" u="none" strike="noStrike" cap="none" dirty="0">
                <a:solidFill>
                  <a:srgbClr val="475569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 </a:t>
            </a:r>
            <a:r>
              <a:rPr lang="en-US" sz="1500" b="0" i="0" u="none" strike="noStrike" cap="none" dirty="0" err="1">
                <a:solidFill>
                  <a:srgbClr val="475569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수행</a:t>
            </a:r>
            <a:endParaRPr dirty="0"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140" name="Google Shape;140;p17"/>
          <p:cNvSpPr txBox="1"/>
          <p:nvPr/>
        </p:nvSpPr>
        <p:spPr>
          <a:xfrm>
            <a:off x="904875" y="2454630"/>
            <a:ext cx="4953000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 dirty="0">
                <a:solidFill>
                  <a:srgbClr val="475569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Loopback0:</a:t>
            </a:r>
            <a:r>
              <a:rPr lang="en-US" sz="1500" b="0" i="0" u="none" strike="noStrike" cap="none" dirty="0">
                <a:solidFill>
                  <a:srgbClr val="475569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 8.8.8.8 (</a:t>
            </a:r>
            <a:r>
              <a:rPr lang="en-US" sz="1500" dirty="0">
                <a:solidFill>
                  <a:srgbClr val="475569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Internet</a:t>
            </a:r>
            <a:r>
              <a:rPr lang="en-US" sz="1500" b="0" i="0" u="none" strike="noStrike" cap="none" dirty="0">
                <a:solidFill>
                  <a:srgbClr val="475569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 DNS) </a:t>
            </a:r>
            <a:r>
              <a:rPr lang="en-US" sz="1500" b="0" i="0" u="none" strike="noStrike" cap="none" dirty="0" err="1">
                <a:solidFill>
                  <a:srgbClr val="475569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할당</a:t>
            </a:r>
            <a:r>
              <a:rPr lang="en-US" sz="1500" b="0" i="0" u="none" strike="noStrike" cap="none" dirty="0">
                <a:solidFill>
                  <a:srgbClr val="475569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 </a:t>
            </a:r>
            <a:br>
              <a:rPr lang="en-US" sz="1500" b="0" i="0" u="none" strike="noStrike" cap="none" dirty="0">
                <a:solidFill>
                  <a:srgbClr val="475569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</a:br>
            <a:r>
              <a:rPr lang="en-US" sz="1500" dirty="0">
                <a:solidFill>
                  <a:srgbClr val="475569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: </a:t>
            </a:r>
            <a:r>
              <a:rPr lang="en-US" sz="1500" dirty="0" smtClean="0">
                <a:solidFill>
                  <a:srgbClr val="475569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Ping</a:t>
            </a:r>
            <a:r>
              <a:rPr lang="en-US" sz="1500" b="0" i="0" u="none" strike="noStrike" cap="none" dirty="0" smtClean="0">
                <a:solidFill>
                  <a:srgbClr val="475569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 </a:t>
            </a:r>
            <a:r>
              <a:rPr lang="en-US" sz="1500" b="0" i="0" u="none" strike="noStrike" cap="none" dirty="0" err="1">
                <a:solidFill>
                  <a:srgbClr val="475569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테스트</a:t>
            </a:r>
            <a:r>
              <a:rPr lang="en-US" sz="1500" b="0" i="0" u="none" strike="noStrike" cap="none" dirty="0">
                <a:solidFill>
                  <a:srgbClr val="475569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 </a:t>
            </a:r>
            <a:r>
              <a:rPr lang="en-US" sz="1500" b="0" i="0" u="none" strike="noStrike" cap="none" dirty="0" err="1">
                <a:solidFill>
                  <a:srgbClr val="475569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최종</a:t>
            </a:r>
            <a:r>
              <a:rPr lang="en-US" sz="1500" b="0" i="0" u="none" strike="noStrike" cap="none" dirty="0">
                <a:solidFill>
                  <a:srgbClr val="475569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 </a:t>
            </a:r>
            <a:r>
              <a:rPr lang="en-US" sz="1500" b="0" i="0" u="none" strike="noStrike" cap="none" dirty="0" err="1">
                <a:solidFill>
                  <a:srgbClr val="475569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목적지</a:t>
            </a:r>
            <a:endParaRPr dirty="0"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141" name="Google Shape;141;p17"/>
          <p:cNvSpPr txBox="1"/>
          <p:nvPr/>
        </p:nvSpPr>
        <p:spPr>
          <a:xfrm>
            <a:off x="904875" y="3298305"/>
            <a:ext cx="49530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 dirty="0">
                <a:solidFill>
                  <a:srgbClr val="475569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Gi0/0:</a:t>
            </a:r>
            <a:r>
              <a:rPr lang="en-US" sz="1500" b="0" i="0" u="none" strike="noStrike" cap="none" dirty="0">
                <a:solidFill>
                  <a:srgbClr val="475569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 Router4와 200.0.0.1/30 </a:t>
            </a:r>
            <a:r>
              <a:rPr lang="en-US" sz="1500" b="0" i="0" u="none" strike="noStrike" cap="none" dirty="0" err="1">
                <a:solidFill>
                  <a:srgbClr val="475569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대역으로</a:t>
            </a:r>
            <a:r>
              <a:rPr lang="en-US" sz="1500" b="0" i="0" u="none" strike="noStrike" cap="none" dirty="0">
                <a:solidFill>
                  <a:srgbClr val="475569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 </a:t>
            </a:r>
            <a:r>
              <a:rPr lang="en-US" sz="1500" b="0" i="0" u="none" strike="noStrike" cap="none" dirty="0" err="1">
                <a:solidFill>
                  <a:srgbClr val="475569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연결</a:t>
            </a:r>
            <a:endParaRPr dirty="0"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142" name="Google Shape;142;p17"/>
          <p:cNvSpPr txBox="1"/>
          <p:nvPr/>
        </p:nvSpPr>
        <p:spPr>
          <a:xfrm>
            <a:off x="904875" y="3772680"/>
            <a:ext cx="4953000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 dirty="0" err="1">
                <a:solidFill>
                  <a:srgbClr val="475569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정적</a:t>
            </a:r>
            <a:r>
              <a:rPr lang="en-US" sz="1500" b="1" i="0" u="none" strike="noStrike" cap="none" dirty="0">
                <a:solidFill>
                  <a:srgbClr val="475569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 </a:t>
            </a:r>
            <a:r>
              <a:rPr lang="en-US" sz="1500" b="1" i="0" u="none" strike="noStrike" cap="none" dirty="0" err="1">
                <a:solidFill>
                  <a:srgbClr val="475569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반환</a:t>
            </a:r>
            <a:r>
              <a:rPr lang="en-US" sz="1500" b="1" i="0" u="none" strike="noStrike" cap="none" dirty="0">
                <a:solidFill>
                  <a:srgbClr val="475569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 </a:t>
            </a:r>
            <a:r>
              <a:rPr lang="en-US" sz="1500" b="1" i="0" u="none" strike="noStrike" cap="none" dirty="0" err="1">
                <a:solidFill>
                  <a:srgbClr val="475569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경로</a:t>
            </a:r>
            <a:r>
              <a:rPr lang="en-US" sz="1500" b="1" i="0" u="none" strike="noStrike" cap="none" dirty="0">
                <a:solidFill>
                  <a:srgbClr val="475569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:</a:t>
            </a:r>
            <a:r>
              <a:rPr lang="en-US" sz="1500" b="0" i="0" u="none" strike="noStrike" cap="none" dirty="0">
                <a:solidFill>
                  <a:srgbClr val="475569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 NAT </a:t>
            </a:r>
            <a:r>
              <a:rPr lang="en-US" sz="1500" b="0" i="0" u="none" strike="noStrike" cap="none" dirty="0" err="1">
                <a:solidFill>
                  <a:srgbClr val="475569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변환된</a:t>
            </a:r>
            <a:r>
              <a:rPr lang="en-US" sz="1500" b="0" i="0" u="none" strike="noStrike" cap="none" dirty="0">
                <a:solidFill>
                  <a:srgbClr val="475569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 </a:t>
            </a:r>
            <a:r>
              <a:rPr lang="en-US" sz="1500" b="0" i="0" u="none" strike="noStrike" cap="none" dirty="0" err="1">
                <a:solidFill>
                  <a:srgbClr val="475569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패킷</a:t>
            </a:r>
            <a:r>
              <a:rPr lang="en-US" sz="1500" b="0" i="0" u="none" strike="noStrike" cap="none" dirty="0">
                <a:solidFill>
                  <a:srgbClr val="475569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(10.x, 192.168.x)의 </a:t>
            </a:r>
            <a:r>
              <a:rPr lang="en-US" sz="1500" b="0" i="0" u="none" strike="noStrike" cap="none" dirty="0" err="1">
                <a:solidFill>
                  <a:srgbClr val="475569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응답이</a:t>
            </a:r>
            <a:r>
              <a:rPr lang="en-US" sz="1500" b="0" i="0" u="none" strike="noStrike" cap="none" dirty="0">
                <a:solidFill>
                  <a:srgbClr val="475569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 Router4 (200.0.0.2)로 </a:t>
            </a:r>
            <a:r>
              <a:rPr lang="en-US" sz="1500" b="0" i="0" u="none" strike="noStrike" cap="none" dirty="0" err="1">
                <a:solidFill>
                  <a:srgbClr val="475569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돌아올</a:t>
            </a:r>
            <a:r>
              <a:rPr lang="en-US" sz="1500" b="0" i="0" u="none" strike="noStrike" cap="none" dirty="0">
                <a:solidFill>
                  <a:srgbClr val="475569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 수 </a:t>
            </a:r>
            <a:r>
              <a:rPr lang="en-US" sz="1500" b="0" i="0" u="none" strike="noStrike" cap="none" dirty="0" err="1">
                <a:solidFill>
                  <a:srgbClr val="475569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있도록</a:t>
            </a:r>
            <a:r>
              <a:rPr lang="en-US" sz="1500" b="0" i="0" u="none" strike="noStrike" cap="none" dirty="0">
                <a:solidFill>
                  <a:srgbClr val="475569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 </a:t>
            </a:r>
            <a:r>
              <a:rPr lang="en-US" sz="1500" b="0" i="0" u="none" strike="noStrike" cap="none" dirty="0" err="1">
                <a:solidFill>
                  <a:srgbClr val="475569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정적</a:t>
            </a:r>
            <a:r>
              <a:rPr lang="en-US" sz="1500" b="0" i="0" u="none" strike="noStrike" cap="none" dirty="0">
                <a:solidFill>
                  <a:srgbClr val="475569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 </a:t>
            </a:r>
            <a:r>
              <a:rPr lang="en-US" sz="1500" b="0" i="0" u="none" strike="noStrike" cap="none" dirty="0" err="1">
                <a:solidFill>
                  <a:srgbClr val="475569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경로</a:t>
            </a:r>
            <a:r>
              <a:rPr lang="en-US" sz="1500" b="0" i="0" u="none" strike="noStrike" cap="none" dirty="0">
                <a:solidFill>
                  <a:srgbClr val="475569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 </a:t>
            </a:r>
            <a:r>
              <a:rPr lang="en-US" sz="1500" b="0" i="0" u="none" strike="noStrike" cap="none" dirty="0" err="1">
                <a:solidFill>
                  <a:srgbClr val="475569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설정</a:t>
            </a:r>
            <a:endParaRPr dirty="0"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143" name="Google Shape;143;p17"/>
          <p:cNvSpPr txBox="1"/>
          <p:nvPr/>
        </p:nvSpPr>
        <p:spPr>
          <a:xfrm>
            <a:off x="571500" y="571500"/>
            <a:ext cx="116016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i="0" u="none" strike="noStrike" cap="none" dirty="0">
                <a:solidFill>
                  <a:srgbClr val="0A4ABF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Poppins"/>
                <a:sym typeface="Poppins"/>
              </a:rPr>
              <a:t>1. </a:t>
            </a:r>
            <a:r>
              <a:rPr lang="en-US" sz="3000" b="1" i="0" u="none" strike="noStrike" cap="none" dirty="0" err="1">
                <a:solidFill>
                  <a:srgbClr val="0A4ABF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Poppins"/>
                <a:sym typeface="Poppins"/>
              </a:rPr>
              <a:t>ISP_Router</a:t>
            </a:r>
            <a:r>
              <a:rPr lang="en-US" sz="3000" b="1" i="0" u="none" strike="noStrike" cap="none" dirty="0">
                <a:solidFill>
                  <a:srgbClr val="0A4ABF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Poppins"/>
                <a:sym typeface="Poppins"/>
              </a:rPr>
              <a:t> (</a:t>
            </a:r>
            <a:r>
              <a:rPr lang="en-US" sz="3000" b="1" i="0" u="none" strike="noStrike" cap="none" dirty="0" err="1">
                <a:solidFill>
                  <a:srgbClr val="0A4ABF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Poppins"/>
                <a:sym typeface="Poppins"/>
              </a:rPr>
              <a:t>인터넷</a:t>
            </a:r>
            <a:r>
              <a:rPr lang="en-US" sz="3000" b="1" i="0" u="none" strike="noStrike" cap="none" dirty="0">
                <a:solidFill>
                  <a:srgbClr val="0A4ABF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Poppins"/>
                <a:sym typeface="Poppins"/>
              </a:rPr>
              <a:t> </a:t>
            </a:r>
            <a:r>
              <a:rPr lang="en-US" sz="3000" b="1" i="0" u="none" strike="noStrike" cap="none" dirty="0" err="1">
                <a:solidFill>
                  <a:srgbClr val="0A4ABF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Poppins"/>
                <a:sym typeface="Poppins"/>
              </a:rPr>
              <a:t>시뮬레이션</a:t>
            </a:r>
            <a:r>
              <a:rPr lang="en-US" sz="3000" b="1" i="0" u="none" strike="noStrike" cap="none" dirty="0">
                <a:solidFill>
                  <a:srgbClr val="0A4ABF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Poppins"/>
                <a:sym typeface="Poppins"/>
              </a:rPr>
              <a:t>)</a:t>
            </a:r>
            <a:endParaRPr dirty="0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pic>
        <p:nvPicPr>
          <p:cNvPr id="144" name="Google Shape;144;p17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1500" y="2047875"/>
            <a:ext cx="190500" cy="20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17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1500" y="2543175"/>
            <a:ext cx="190500" cy="20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17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1500" y="3360390"/>
            <a:ext cx="190500" cy="20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17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1500" y="3872805"/>
            <a:ext cx="190500" cy="20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40425" y="1576550"/>
            <a:ext cx="4413675" cy="458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8"/>
          <p:cNvSpPr txBox="1"/>
          <p:nvPr/>
        </p:nvSpPr>
        <p:spPr>
          <a:xfrm>
            <a:off x="889488" y="1990725"/>
            <a:ext cx="4953000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 dirty="0" err="1">
                <a:solidFill>
                  <a:srgbClr val="475569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역할</a:t>
            </a:r>
            <a:r>
              <a:rPr lang="en-US" sz="1500" b="1" i="0" u="none" strike="noStrike" cap="none" dirty="0">
                <a:solidFill>
                  <a:srgbClr val="475569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:</a:t>
            </a:r>
            <a:r>
              <a:rPr lang="en-US" sz="1500" b="0" i="0" u="none" strike="noStrike" cap="none" dirty="0">
                <a:solidFill>
                  <a:srgbClr val="475569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  OSPF Area 0 </a:t>
            </a:r>
            <a:r>
              <a:rPr lang="en-US" sz="1500" b="0" i="0" u="none" strike="noStrike" cap="none" dirty="0" err="1">
                <a:solidFill>
                  <a:srgbClr val="475569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코어</a:t>
            </a:r>
            <a:r>
              <a:rPr lang="en-US" sz="1500" b="0" i="0" u="none" strike="noStrike" cap="none" dirty="0">
                <a:solidFill>
                  <a:srgbClr val="475569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 </a:t>
            </a:r>
            <a:r>
              <a:rPr lang="en-US" sz="1500" b="0" i="0" u="none" strike="noStrike" cap="none" dirty="0" err="1">
                <a:solidFill>
                  <a:srgbClr val="475569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라우터</a:t>
            </a:r>
            <a:r>
              <a:rPr lang="en-US" sz="1500" dirty="0">
                <a:solidFill>
                  <a:srgbClr val="475569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/>
            </a:r>
            <a:br>
              <a:rPr lang="en-US" sz="1500" dirty="0">
                <a:solidFill>
                  <a:srgbClr val="475569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</a:br>
            <a:r>
              <a:rPr lang="en-US" sz="1500" dirty="0">
                <a:solidFill>
                  <a:srgbClr val="475569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 </a:t>
            </a:r>
            <a:r>
              <a:rPr lang="en-US" sz="1500" dirty="0" smtClean="0">
                <a:solidFill>
                  <a:srgbClr val="475569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           </a:t>
            </a:r>
            <a:r>
              <a:rPr lang="en-US" sz="1500" b="0" i="0" u="none" strike="noStrike" cap="none" dirty="0" err="1" smtClean="0">
                <a:solidFill>
                  <a:srgbClr val="475569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모든</a:t>
            </a:r>
            <a:r>
              <a:rPr lang="en-US" sz="1500" b="0" i="0" u="none" strike="noStrike" cap="none" dirty="0" smtClean="0">
                <a:solidFill>
                  <a:srgbClr val="475569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 </a:t>
            </a:r>
            <a:r>
              <a:rPr lang="en-US" sz="1500" b="0" i="0" u="none" strike="noStrike" cap="none" dirty="0" err="1">
                <a:solidFill>
                  <a:srgbClr val="475569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내부망의</a:t>
            </a:r>
            <a:r>
              <a:rPr lang="en-US" sz="1500" b="0" i="0" u="none" strike="noStrike" cap="none" dirty="0">
                <a:solidFill>
                  <a:srgbClr val="475569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 </a:t>
            </a:r>
            <a:r>
              <a:rPr lang="en-US" sz="1500" b="0" i="0" u="none" strike="noStrike" cap="none" dirty="0" err="1">
                <a:solidFill>
                  <a:srgbClr val="475569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유일한</a:t>
            </a:r>
            <a:r>
              <a:rPr lang="en-US" sz="1500" b="0" i="0" u="none" strike="noStrike" cap="none" dirty="0">
                <a:solidFill>
                  <a:srgbClr val="475569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 </a:t>
            </a:r>
            <a:r>
              <a:rPr lang="en-US" sz="1500" b="0" i="0" u="none" strike="noStrike" cap="none" dirty="0" err="1">
                <a:solidFill>
                  <a:srgbClr val="475569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인터넷</a:t>
            </a:r>
            <a:r>
              <a:rPr lang="en-US" sz="1500" b="0" i="0" u="none" strike="noStrike" cap="none" dirty="0">
                <a:solidFill>
                  <a:srgbClr val="475569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 </a:t>
            </a:r>
            <a:r>
              <a:rPr lang="en-US" sz="1500" dirty="0" err="1">
                <a:solidFill>
                  <a:srgbClr val="475569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게이트웨이</a:t>
            </a:r>
            <a:endParaRPr dirty="0"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154" name="Google Shape;154;p18"/>
          <p:cNvSpPr txBox="1"/>
          <p:nvPr/>
        </p:nvSpPr>
        <p:spPr>
          <a:xfrm>
            <a:off x="904950" y="2763321"/>
            <a:ext cx="49530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 dirty="0">
                <a:solidFill>
                  <a:srgbClr val="475569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ROAS (Router-on-a-Stick):</a:t>
            </a:r>
            <a:endParaRPr dirty="0"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155" name="Google Shape;155;p18"/>
          <p:cNvSpPr txBox="1"/>
          <p:nvPr/>
        </p:nvSpPr>
        <p:spPr>
          <a:xfrm>
            <a:off x="1428750" y="3229462"/>
            <a:ext cx="4429200" cy="332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 dirty="0">
                <a:solidFill>
                  <a:srgbClr val="475569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Gi0/2를 </a:t>
            </a:r>
            <a:r>
              <a:rPr lang="en-US" sz="1350" b="0" i="0" u="none" strike="noStrike" cap="none" dirty="0" err="1">
                <a:solidFill>
                  <a:srgbClr val="475569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트렁크</a:t>
            </a:r>
            <a:r>
              <a:rPr lang="en-US" sz="1350" b="0" i="0" u="none" strike="noStrike" cap="none" dirty="0">
                <a:solidFill>
                  <a:srgbClr val="475569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 </a:t>
            </a:r>
            <a:r>
              <a:rPr lang="en-US" sz="1350" b="0" i="0" u="none" strike="noStrike" cap="none" dirty="0" err="1">
                <a:solidFill>
                  <a:srgbClr val="475569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포트로</a:t>
            </a:r>
            <a:r>
              <a:rPr lang="en-US" sz="1350" b="0" i="0" u="none" strike="noStrike" cap="none" dirty="0">
                <a:solidFill>
                  <a:srgbClr val="475569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 </a:t>
            </a:r>
            <a:r>
              <a:rPr lang="en-US" sz="1350" b="0" i="0" u="none" strike="noStrike" cap="none" dirty="0" err="1">
                <a:solidFill>
                  <a:srgbClr val="475569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사용</a:t>
            </a:r>
            <a:endParaRPr dirty="0"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156" name="Google Shape;156;p18"/>
          <p:cNvSpPr txBox="1"/>
          <p:nvPr/>
        </p:nvSpPr>
        <p:spPr>
          <a:xfrm>
            <a:off x="1428750" y="3714492"/>
            <a:ext cx="4429200" cy="332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 dirty="0" err="1">
                <a:solidFill>
                  <a:srgbClr val="475569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서브</a:t>
            </a:r>
            <a:r>
              <a:rPr lang="en-US" sz="1350" b="0" i="0" u="none" strike="noStrike" cap="none" dirty="0">
                <a:solidFill>
                  <a:srgbClr val="475569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 </a:t>
            </a:r>
            <a:r>
              <a:rPr lang="en-US" sz="1350" b="0" i="0" u="none" strike="noStrike" cap="none" dirty="0" err="1">
                <a:solidFill>
                  <a:srgbClr val="475569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인터페이스를</a:t>
            </a:r>
            <a:r>
              <a:rPr lang="en-US" sz="1350" b="0" i="0" u="none" strike="noStrike" cap="none" dirty="0">
                <a:solidFill>
                  <a:srgbClr val="475569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 </a:t>
            </a:r>
            <a:r>
              <a:rPr lang="en-US" sz="1350" b="0" i="0" u="none" strike="noStrike" cap="none" dirty="0" err="1">
                <a:solidFill>
                  <a:srgbClr val="475569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생성하여</a:t>
            </a:r>
            <a:r>
              <a:rPr lang="en-US" sz="1350" b="0" i="0" u="none" strike="noStrike" cap="none" dirty="0">
                <a:solidFill>
                  <a:srgbClr val="475569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 L3 </a:t>
            </a:r>
            <a:r>
              <a:rPr lang="en-US" sz="1350" b="0" i="0" u="none" strike="noStrike" cap="none" dirty="0" err="1">
                <a:solidFill>
                  <a:srgbClr val="475569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기능</a:t>
            </a:r>
            <a:r>
              <a:rPr lang="en-US" sz="1350" b="0" i="0" u="none" strike="noStrike" cap="none" dirty="0">
                <a:solidFill>
                  <a:srgbClr val="475569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 </a:t>
            </a:r>
            <a:r>
              <a:rPr lang="en-US" sz="1350" b="0" i="0" u="none" strike="noStrike" cap="none" dirty="0" err="1">
                <a:solidFill>
                  <a:srgbClr val="475569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구현</a:t>
            </a:r>
            <a:endParaRPr dirty="0"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157" name="Google Shape;157;p18"/>
          <p:cNvSpPr txBox="1"/>
          <p:nvPr/>
        </p:nvSpPr>
        <p:spPr>
          <a:xfrm>
            <a:off x="571500" y="571500"/>
            <a:ext cx="116016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i="0" u="none" strike="noStrike" cap="none" dirty="0">
                <a:solidFill>
                  <a:srgbClr val="0A4ABF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Poppins"/>
                <a:sym typeface="Poppins"/>
              </a:rPr>
              <a:t>2. Router4 (NAT </a:t>
            </a:r>
            <a:r>
              <a:rPr lang="en-US" sz="3000" b="1" i="0" u="none" strike="noStrike" cap="none" dirty="0" err="1">
                <a:solidFill>
                  <a:srgbClr val="0A4ABF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Poppins"/>
                <a:sym typeface="Poppins"/>
              </a:rPr>
              <a:t>게이트웨이</a:t>
            </a:r>
            <a:r>
              <a:rPr lang="en-US" sz="3000" b="1" i="0" u="none" strike="noStrike" cap="none" dirty="0">
                <a:solidFill>
                  <a:srgbClr val="0A4ABF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Poppins"/>
                <a:sym typeface="Poppins"/>
              </a:rPr>
              <a:t>)</a:t>
            </a:r>
            <a:endParaRPr dirty="0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pic>
        <p:nvPicPr>
          <p:cNvPr id="158" name="Google Shape;158;p18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1500" y="2047875"/>
            <a:ext cx="190500" cy="20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18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1500" y="2847975"/>
            <a:ext cx="190500" cy="20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18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95375" y="3295650"/>
            <a:ext cx="190500" cy="20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18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95375" y="3780680"/>
            <a:ext cx="190500" cy="20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76375" y="1990725"/>
            <a:ext cx="5334000" cy="2876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19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1500" y="1927621"/>
            <a:ext cx="5286375" cy="39551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19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34125" y="1927621"/>
            <a:ext cx="5286375" cy="3955108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19"/>
          <p:cNvSpPr txBox="1"/>
          <p:nvPr/>
        </p:nvSpPr>
        <p:spPr>
          <a:xfrm>
            <a:off x="962025" y="2318146"/>
            <a:ext cx="4730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 dirty="0" err="1">
                <a:solidFill>
                  <a:srgbClr val="0A4ABF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oppins"/>
                <a:sym typeface="Poppins"/>
              </a:rPr>
              <a:t>인터페이스</a:t>
            </a:r>
            <a:r>
              <a:rPr lang="en-US" sz="2400" b="1" i="0" u="none" strike="noStrike" cap="none" dirty="0">
                <a:solidFill>
                  <a:srgbClr val="0A4ABF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oppins"/>
                <a:sym typeface="Poppins"/>
              </a:rPr>
              <a:t> 및 ACL </a:t>
            </a:r>
            <a:r>
              <a:rPr lang="en-US" sz="2400" b="1" i="0" u="none" strike="noStrike" cap="none" dirty="0" err="1">
                <a:solidFill>
                  <a:srgbClr val="0A4ABF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oppins"/>
                <a:sym typeface="Poppins"/>
              </a:rPr>
              <a:t>설정</a:t>
            </a:r>
            <a:endParaRPr dirty="0"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170" name="Google Shape;170;p19"/>
          <p:cNvSpPr txBox="1"/>
          <p:nvPr/>
        </p:nvSpPr>
        <p:spPr>
          <a:xfrm>
            <a:off x="962025" y="2965846"/>
            <a:ext cx="45054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475569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목표:</a:t>
            </a:r>
            <a:r>
              <a:rPr lang="en-US" sz="1500" b="0" i="0" u="none" strike="noStrike" cap="none">
                <a:solidFill>
                  <a:srgbClr val="475569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 다수 사설 IP → 단일 공인 IP (200.0.0.2) 변환</a:t>
            </a:r>
            <a:endParaRPr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171" name="Google Shape;171;p19"/>
          <p:cNvSpPr txBox="1"/>
          <p:nvPr/>
        </p:nvSpPr>
        <p:spPr>
          <a:xfrm>
            <a:off x="962025" y="3478262"/>
            <a:ext cx="4505400" cy="614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475569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ip nat outside:</a:t>
            </a:r>
            <a:r>
              <a:rPr lang="en-US" sz="1800" b="0" i="0" u="none" strike="noStrike" cap="none">
                <a:solidFill>
                  <a:schemeClr val="dk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Calibri"/>
                <a:sym typeface="Calibri"/>
              </a:rPr>
              <a:t/>
            </a:r>
            <a:br>
              <a:rPr lang="en-US" sz="1800" b="0" i="0" u="none" strike="noStrike" cap="none">
                <a:solidFill>
                  <a:schemeClr val="dk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Calibri"/>
                <a:sym typeface="Calibri"/>
              </a:rPr>
            </a:br>
            <a:r>
              <a:rPr lang="en-US" sz="1500" b="0" i="0" u="none" strike="noStrike" cap="none">
                <a:solidFill>
                  <a:srgbClr val="475569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Gi0/2.200 (VLAN 200) - ISP 방향</a:t>
            </a:r>
            <a:endParaRPr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172" name="Google Shape;172;p19"/>
          <p:cNvSpPr txBox="1"/>
          <p:nvPr/>
        </p:nvSpPr>
        <p:spPr>
          <a:xfrm>
            <a:off x="962025" y="4312592"/>
            <a:ext cx="4505400" cy="614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475569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ip nat inside:</a:t>
            </a:r>
            <a:r>
              <a:rPr lang="en-US" sz="1800" b="0" i="0" u="none" strike="noStrike" cap="none">
                <a:solidFill>
                  <a:schemeClr val="dk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Calibri"/>
                <a:sym typeface="Calibri"/>
              </a:rPr>
              <a:t/>
            </a:r>
            <a:br>
              <a:rPr lang="en-US" sz="1800" b="0" i="0" u="none" strike="noStrike" cap="none">
                <a:solidFill>
                  <a:schemeClr val="dk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Calibri"/>
                <a:sym typeface="Calibri"/>
              </a:rPr>
            </a:br>
            <a:r>
              <a:rPr lang="en-US" sz="1500" b="0" i="0" u="none" strike="noStrike" cap="none">
                <a:solidFill>
                  <a:srgbClr val="475569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Gi0/2.4 (내부 LAN) 및 OSPF 백본 (Gi0/0, Gi0/1)</a:t>
            </a:r>
            <a:endParaRPr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173" name="Google Shape;173;p19"/>
          <p:cNvSpPr txBox="1"/>
          <p:nvPr/>
        </p:nvSpPr>
        <p:spPr>
          <a:xfrm>
            <a:off x="6724650" y="2318146"/>
            <a:ext cx="4730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 dirty="0">
                <a:solidFill>
                  <a:srgbClr val="0A4ABF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oppins"/>
                <a:sym typeface="Poppins"/>
              </a:rPr>
              <a:t>ACL 및 NAT </a:t>
            </a:r>
            <a:r>
              <a:rPr lang="en-US" sz="2400" b="1" i="0" u="none" strike="noStrike" cap="none" dirty="0" err="1">
                <a:solidFill>
                  <a:srgbClr val="0A4ABF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oppins"/>
                <a:sym typeface="Poppins"/>
              </a:rPr>
              <a:t>명령어</a:t>
            </a:r>
            <a:endParaRPr dirty="0"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174" name="Google Shape;174;p19"/>
          <p:cNvSpPr txBox="1"/>
          <p:nvPr/>
        </p:nvSpPr>
        <p:spPr>
          <a:xfrm>
            <a:off x="6724650" y="2965846"/>
            <a:ext cx="45054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475569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ACL_FOR_NAT (변환 대상):</a:t>
            </a:r>
            <a:endParaRPr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175" name="Google Shape;175;p19"/>
          <p:cNvSpPr txBox="1"/>
          <p:nvPr/>
        </p:nvSpPr>
        <p:spPr>
          <a:xfrm>
            <a:off x="6724650" y="4353073"/>
            <a:ext cx="4505400" cy="9210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475569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PAT 명령어 (Overload):</a:t>
            </a:r>
            <a:r>
              <a:rPr lang="en-US" sz="1800" b="0" i="0" u="none" strike="noStrike" cap="none">
                <a:solidFill>
                  <a:schemeClr val="dk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Calibri"/>
                <a:sym typeface="Calibri"/>
              </a:rPr>
              <a:t/>
            </a:r>
            <a:br>
              <a:rPr lang="en-US" sz="1800" b="0" i="0" u="none" strike="noStrike" cap="none">
                <a:solidFill>
                  <a:schemeClr val="dk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Calibri"/>
                <a:sym typeface="Calibri"/>
              </a:rPr>
            </a:br>
            <a:r>
              <a:rPr lang="en-US" sz="1500" b="0" i="0" u="none" strike="noStrike" cap="none">
                <a:solidFill>
                  <a:srgbClr val="475569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ip nat inside source list ACL_FOR_NAT interface Gi0/2.200 overload</a:t>
            </a:r>
            <a:endParaRPr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176" name="Google Shape;176;p19"/>
          <p:cNvSpPr txBox="1"/>
          <p:nvPr/>
        </p:nvSpPr>
        <p:spPr>
          <a:xfrm>
            <a:off x="6997650" y="3425240"/>
            <a:ext cx="4457700" cy="332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 dirty="0">
                <a:solidFill>
                  <a:srgbClr val="475569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PC/</a:t>
            </a:r>
            <a:r>
              <a:rPr lang="en-US" sz="1350" b="0" i="0" u="none" strike="noStrike" cap="none" dirty="0" err="1">
                <a:solidFill>
                  <a:srgbClr val="475569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서버</a:t>
            </a:r>
            <a:r>
              <a:rPr lang="en-US" sz="1350" b="0" i="0" u="none" strike="noStrike" cap="none" dirty="0">
                <a:solidFill>
                  <a:srgbClr val="475569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 LAN (192.168.x.x)</a:t>
            </a:r>
            <a:endParaRPr dirty="0"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177" name="Google Shape;177;p19"/>
          <p:cNvSpPr txBox="1"/>
          <p:nvPr/>
        </p:nvSpPr>
        <p:spPr>
          <a:xfrm>
            <a:off x="6997650" y="3847702"/>
            <a:ext cx="4457700" cy="332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 dirty="0">
                <a:solidFill>
                  <a:srgbClr val="475569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EIGRP Transit (10.3.0.0)</a:t>
            </a:r>
            <a:endParaRPr dirty="0"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178" name="Google Shape;178;p19"/>
          <p:cNvSpPr txBox="1"/>
          <p:nvPr/>
        </p:nvSpPr>
        <p:spPr>
          <a:xfrm>
            <a:off x="571500" y="571500"/>
            <a:ext cx="116016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i="0" u="none" strike="noStrike" cap="none" dirty="0">
                <a:solidFill>
                  <a:srgbClr val="0A4ABF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Poppins"/>
                <a:sym typeface="Poppins"/>
              </a:rPr>
              <a:t>3. NAT (PAT) </a:t>
            </a:r>
            <a:r>
              <a:rPr lang="en-US" sz="3000" b="1" i="0" u="none" strike="noStrike" cap="none" dirty="0" err="1">
                <a:solidFill>
                  <a:srgbClr val="0A4ABF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Poppins"/>
                <a:sym typeface="Poppins"/>
              </a:rPr>
              <a:t>설정</a:t>
            </a:r>
            <a:r>
              <a:rPr lang="en-US" sz="3000" b="1" i="0" u="none" strike="noStrike" cap="none" dirty="0">
                <a:solidFill>
                  <a:srgbClr val="0A4ABF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Poppins"/>
                <a:sym typeface="Poppins"/>
              </a:rPr>
              <a:t> </a:t>
            </a:r>
            <a:r>
              <a:rPr lang="en-US" sz="3000" b="1" i="0" u="none" strike="noStrike" cap="none" dirty="0" err="1">
                <a:solidFill>
                  <a:srgbClr val="0A4ABF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Poppins"/>
                <a:sym typeface="Poppins"/>
              </a:rPr>
              <a:t>상세</a:t>
            </a:r>
            <a:endParaRPr dirty="0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pic>
        <p:nvPicPr>
          <p:cNvPr id="179" name="Google Shape;179;p19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724650" y="3525887"/>
            <a:ext cx="190500" cy="20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19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724650" y="3915667"/>
            <a:ext cx="190500" cy="20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20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1500" y="2084189"/>
            <a:ext cx="3429000" cy="36421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0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381500" y="2084189"/>
            <a:ext cx="3429000" cy="36421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0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91500" y="2084189"/>
            <a:ext cx="3429000" cy="3642121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0"/>
          <p:cNvSpPr txBox="1"/>
          <p:nvPr/>
        </p:nvSpPr>
        <p:spPr>
          <a:xfrm>
            <a:off x="955833" y="3189089"/>
            <a:ext cx="2660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>
                <a:solidFill>
                  <a:srgbClr val="00BFA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oppins"/>
                <a:sym typeface="Poppins"/>
              </a:rPr>
              <a:t>Router4 (Static)</a:t>
            </a:r>
            <a:endParaRPr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189" name="Google Shape;189;p20"/>
          <p:cNvSpPr txBox="1"/>
          <p:nvPr/>
        </p:nvSpPr>
        <p:spPr>
          <a:xfrm>
            <a:off x="866775" y="3941564"/>
            <a:ext cx="2838600" cy="295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475569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ip route 0.0.0.0 0.0.0.0 200.0.0.1</a:t>
            </a:r>
            <a:endParaRPr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190" name="Google Shape;190;p20"/>
          <p:cNvSpPr txBox="1"/>
          <p:nvPr/>
        </p:nvSpPr>
        <p:spPr>
          <a:xfrm>
            <a:off x="866775" y="4791075"/>
            <a:ext cx="2838600" cy="295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475569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ISP_Router로 가는 정적 기본 경로를 설정</a:t>
            </a:r>
            <a:endParaRPr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191" name="Google Shape;191;p20"/>
          <p:cNvSpPr txBox="1"/>
          <p:nvPr/>
        </p:nvSpPr>
        <p:spPr>
          <a:xfrm>
            <a:off x="5335905" y="3189089"/>
            <a:ext cx="1520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>
                <a:solidFill>
                  <a:srgbClr val="00BFA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oppins"/>
                <a:sym typeface="Poppins"/>
              </a:rPr>
              <a:t>OSPF 전파</a:t>
            </a:r>
            <a:endParaRPr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192" name="Google Shape;192;p20"/>
          <p:cNvSpPr txBox="1"/>
          <p:nvPr/>
        </p:nvSpPr>
        <p:spPr>
          <a:xfrm>
            <a:off x="4712642" y="3941564"/>
            <a:ext cx="2766600" cy="295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475569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default-information originate</a:t>
            </a:r>
            <a:endParaRPr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193" name="Google Shape;193;p20"/>
          <p:cNvSpPr txBox="1"/>
          <p:nvPr/>
        </p:nvSpPr>
        <p:spPr>
          <a:xfrm>
            <a:off x="4676700" y="4791069"/>
            <a:ext cx="2838600" cy="295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475569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기본 경로를 OSPF (O*E2 0.0.0.0/0)로 </a:t>
            </a:r>
            <a:r>
              <a:rPr lang="en-US" sz="1200">
                <a:solidFill>
                  <a:srgbClr val="475569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전파</a:t>
            </a:r>
            <a:endParaRPr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194" name="Google Shape;194;p20"/>
          <p:cNvSpPr txBox="1"/>
          <p:nvPr/>
        </p:nvSpPr>
        <p:spPr>
          <a:xfrm>
            <a:off x="8690848" y="3189089"/>
            <a:ext cx="2430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>
                <a:solidFill>
                  <a:srgbClr val="00BFA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oppins"/>
                <a:sym typeface="Poppins"/>
              </a:rPr>
              <a:t>EIGRP 전파 (R3)</a:t>
            </a:r>
            <a:endParaRPr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195" name="Google Shape;195;p20"/>
          <p:cNvSpPr txBox="1"/>
          <p:nvPr/>
        </p:nvSpPr>
        <p:spPr>
          <a:xfrm>
            <a:off x="8486775" y="3941564"/>
            <a:ext cx="2838600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475569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ip summary-address eigrp 100 0.0.0.0 0.0.0.0</a:t>
            </a:r>
            <a:endParaRPr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196" name="Google Shape;196;p20"/>
          <p:cNvSpPr txBox="1"/>
          <p:nvPr/>
        </p:nvSpPr>
        <p:spPr>
          <a:xfrm>
            <a:off x="8310194" y="4834707"/>
            <a:ext cx="3191607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 err="1">
                <a:solidFill>
                  <a:srgbClr val="475569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OSPF로부터</a:t>
            </a:r>
            <a:r>
              <a:rPr lang="en-US" sz="1200" b="0" i="0" u="none" strike="noStrike" cap="none" dirty="0">
                <a:solidFill>
                  <a:srgbClr val="475569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 </a:t>
            </a:r>
            <a:r>
              <a:rPr lang="en-US" sz="1200" b="0" i="0" u="none" strike="noStrike" cap="none" dirty="0" err="1" smtClean="0">
                <a:solidFill>
                  <a:srgbClr val="475569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학습한</a:t>
            </a:r>
            <a:r>
              <a:rPr lang="en-US" sz="1200" b="0" i="0" u="none" strike="noStrike" cap="none" dirty="0" smtClean="0">
                <a:solidFill>
                  <a:srgbClr val="475569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 </a:t>
            </a:r>
            <a:r>
              <a:rPr lang="en-US" sz="1200" b="0" i="0" u="none" strike="noStrike" cap="none" dirty="0" err="1" smtClean="0">
                <a:solidFill>
                  <a:srgbClr val="475569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경로를</a:t>
            </a:r>
            <a:r>
              <a:rPr lang="en-US" sz="1200" b="0" i="0" u="none" strike="noStrike" cap="none" dirty="0" smtClean="0">
                <a:solidFill>
                  <a:srgbClr val="475569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 </a:t>
            </a:r>
            <a:br>
              <a:rPr lang="en-US" sz="1200" b="0" i="0" u="none" strike="noStrike" cap="none" dirty="0" smtClean="0">
                <a:solidFill>
                  <a:srgbClr val="475569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</a:br>
            <a:r>
              <a:rPr lang="en-US" sz="1200" b="0" i="0" u="none" strike="noStrike" cap="none" dirty="0" smtClean="0">
                <a:solidFill>
                  <a:srgbClr val="475569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EIGRP </a:t>
            </a:r>
            <a:r>
              <a:rPr lang="en-US" sz="1200" b="0" i="0" u="none" strike="noStrike" cap="none" dirty="0" err="1" smtClean="0">
                <a:solidFill>
                  <a:srgbClr val="475569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영역으로</a:t>
            </a:r>
            <a:r>
              <a:rPr lang="en-US" sz="1200" b="0" i="0" u="none" strike="noStrike" cap="none" dirty="0" smtClean="0">
                <a:solidFill>
                  <a:srgbClr val="475569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 </a:t>
            </a:r>
            <a:r>
              <a:rPr lang="en-US" sz="1200" dirty="0" err="1">
                <a:solidFill>
                  <a:srgbClr val="475569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주입</a:t>
            </a:r>
            <a:endParaRPr dirty="0"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pic>
        <p:nvPicPr>
          <p:cNvPr id="197" name="Google Shape;197;p20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057400" y="2398514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0" descr="image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838825" y="2398514"/>
            <a:ext cx="51435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0" descr="image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9648825" y="2398514"/>
            <a:ext cx="51435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0"/>
          <p:cNvSpPr txBox="1"/>
          <p:nvPr/>
        </p:nvSpPr>
        <p:spPr>
          <a:xfrm>
            <a:off x="571500" y="571500"/>
            <a:ext cx="116016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i="0" u="none" strike="noStrike" cap="none" dirty="0">
                <a:solidFill>
                  <a:srgbClr val="0A4ABF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Poppins"/>
                <a:sym typeface="Poppins"/>
              </a:rPr>
              <a:t>4. </a:t>
            </a:r>
            <a:r>
              <a:rPr lang="en-US" sz="3000" b="1" i="0" u="none" strike="noStrike" cap="none" dirty="0" err="1">
                <a:solidFill>
                  <a:srgbClr val="0A4ABF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Poppins"/>
                <a:sym typeface="Poppins"/>
              </a:rPr>
              <a:t>기본</a:t>
            </a:r>
            <a:r>
              <a:rPr lang="en-US" sz="3000" b="1" i="0" u="none" strike="noStrike" cap="none" dirty="0">
                <a:solidFill>
                  <a:srgbClr val="0A4ABF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Poppins"/>
                <a:sym typeface="Poppins"/>
              </a:rPr>
              <a:t> </a:t>
            </a:r>
            <a:r>
              <a:rPr lang="en-US" sz="3000" b="1" i="0" u="none" strike="noStrike" cap="none" dirty="0" err="1">
                <a:solidFill>
                  <a:srgbClr val="0A4ABF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Poppins"/>
                <a:sym typeface="Poppins"/>
              </a:rPr>
              <a:t>경로</a:t>
            </a:r>
            <a:r>
              <a:rPr lang="en-US" sz="3000" b="1" i="0" u="none" strike="noStrike" cap="none" dirty="0">
                <a:solidFill>
                  <a:srgbClr val="0A4ABF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Poppins"/>
                <a:sym typeface="Poppins"/>
              </a:rPr>
              <a:t> (Default Route) </a:t>
            </a:r>
            <a:r>
              <a:rPr lang="en-US" sz="3000" b="1" i="0" u="none" strike="noStrike" cap="none" dirty="0" err="1">
                <a:solidFill>
                  <a:srgbClr val="0A4ABF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Poppins"/>
                <a:sym typeface="Poppins"/>
              </a:rPr>
              <a:t>전파</a:t>
            </a:r>
            <a:endParaRPr dirty="0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67</TotalTime>
  <Words>810</Words>
  <Application>Microsoft Office PowerPoint</Application>
  <PresentationFormat>와이드스크린</PresentationFormat>
  <Paragraphs>105</Paragraphs>
  <Slides>17</Slides>
  <Notes>17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7" baseType="lpstr">
      <vt:lpstr>Arial</vt:lpstr>
      <vt:lpstr>Arial Black</vt:lpstr>
      <vt:lpstr>Roboto Mono</vt:lpstr>
      <vt:lpstr>Noto Sans KR</vt:lpstr>
      <vt:lpstr>Poppins</vt:lpstr>
      <vt:lpstr>Noto Sans KR Medium</vt:lpstr>
      <vt:lpstr>Calibri</vt:lpstr>
      <vt:lpstr>Lato</vt:lpstr>
      <vt:lpstr>Noto Sans KR Black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soldesk</dc:creator>
  <cp:lastModifiedBy>i</cp:lastModifiedBy>
  <cp:revision>8</cp:revision>
  <dcterms:modified xsi:type="dcterms:W3CDTF">2025-11-17T06:36:06Z</dcterms:modified>
</cp:coreProperties>
</file>